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8.jpg" ContentType="image/pn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54" r:id="rId2"/>
    <p:sldMasterId id="2147483777" r:id="rId3"/>
  </p:sldMasterIdLst>
  <p:notesMasterIdLst>
    <p:notesMasterId r:id="rId20"/>
  </p:notesMasterIdLst>
  <p:handoutMasterIdLst>
    <p:handoutMasterId r:id="rId21"/>
  </p:handoutMasterIdLst>
  <p:sldIdLst>
    <p:sldId id="303" r:id="rId4"/>
    <p:sldId id="408" r:id="rId5"/>
    <p:sldId id="336" r:id="rId6"/>
    <p:sldId id="415" r:id="rId7"/>
    <p:sldId id="419" r:id="rId8"/>
    <p:sldId id="424" r:id="rId9"/>
    <p:sldId id="409" r:id="rId10"/>
    <p:sldId id="417" r:id="rId11"/>
    <p:sldId id="418" r:id="rId12"/>
    <p:sldId id="422" r:id="rId13"/>
    <p:sldId id="420" r:id="rId14"/>
    <p:sldId id="413" r:id="rId15"/>
    <p:sldId id="412" r:id="rId16"/>
    <p:sldId id="423" r:id="rId17"/>
    <p:sldId id="416" r:id="rId18"/>
    <p:sldId id="404" r:id="rId19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MX2xt6KwvmGWloTebC8ARQ==" hashData="YbQ+2nIK+DrIWVKVjeLHL5/sXCI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9" userDrawn="1">
          <p15:clr>
            <a:srgbClr val="A4A3A4"/>
          </p15:clr>
        </p15:guide>
        <p15:guide id="3" orient="horz" pos="2957">
          <p15:clr>
            <a:srgbClr val="A4A3A4"/>
          </p15:clr>
        </p15:guide>
        <p15:guide id="4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616" autoAdjust="0"/>
    <p:restoredTop sz="86410" autoAdjust="0"/>
  </p:normalViewPr>
  <p:slideViewPr>
    <p:cSldViewPr>
      <p:cViewPr varScale="1">
        <p:scale>
          <a:sx n="79" d="100"/>
          <a:sy n="79" d="100"/>
        </p:scale>
        <p:origin x="7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24" y="-96"/>
      </p:cViewPr>
      <p:guideLst>
        <p:guide orient="horz" pos="2909"/>
        <p:guide pos="2209"/>
        <p:guide orient="horz" pos="2957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739" cy="469424"/>
          </a:xfrm>
          <a:prstGeom prst="rect">
            <a:avLst/>
          </a:prstGeom>
        </p:spPr>
        <p:txBody>
          <a:bodyPr vert="horz" lIns="94216" tIns="47108" rIns="94216" bIns="471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6" y="1"/>
            <a:ext cx="3077739" cy="469424"/>
          </a:xfrm>
          <a:prstGeom prst="rect">
            <a:avLst/>
          </a:prstGeom>
        </p:spPr>
        <p:txBody>
          <a:bodyPr vert="horz" lIns="94216" tIns="47108" rIns="94216" bIns="471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84A256-5B4E-40D5-B5BD-A061E55592F7}" type="datetimeFigureOut">
              <a:rPr lang="en-US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17423"/>
            <a:ext cx="3077739" cy="469424"/>
          </a:xfrm>
          <a:prstGeom prst="rect">
            <a:avLst/>
          </a:prstGeom>
        </p:spPr>
        <p:txBody>
          <a:bodyPr vert="horz" lIns="94216" tIns="47108" rIns="94216" bIns="471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6" y="8917423"/>
            <a:ext cx="3077739" cy="469424"/>
          </a:xfrm>
          <a:prstGeom prst="rect">
            <a:avLst/>
          </a:prstGeom>
        </p:spPr>
        <p:txBody>
          <a:bodyPr vert="horz" lIns="94216" tIns="47108" rIns="94216" bIns="471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9827DB-4D67-4307-A1A5-2A99868FF6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57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739" cy="469424"/>
          </a:xfrm>
          <a:prstGeom prst="rect">
            <a:avLst/>
          </a:prstGeom>
        </p:spPr>
        <p:txBody>
          <a:bodyPr vert="horz" lIns="94216" tIns="47108" rIns="94216" bIns="471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6" y="1"/>
            <a:ext cx="3077739" cy="469424"/>
          </a:xfrm>
          <a:prstGeom prst="rect">
            <a:avLst/>
          </a:prstGeom>
        </p:spPr>
        <p:txBody>
          <a:bodyPr vert="horz" lIns="94216" tIns="47108" rIns="94216" bIns="471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B983BB-CB45-4577-9BD8-A59CA090C23A}" type="datetimeFigureOut">
              <a:rPr lang="en-US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704850"/>
            <a:ext cx="4691063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6" tIns="47108" rIns="94216" bIns="47108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9" y="4459526"/>
            <a:ext cx="5681980" cy="4224814"/>
          </a:xfrm>
          <a:prstGeom prst="rect">
            <a:avLst/>
          </a:prstGeom>
        </p:spPr>
        <p:txBody>
          <a:bodyPr vert="horz" wrap="square" lIns="94216" tIns="47108" rIns="94216" bIns="4710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7423"/>
            <a:ext cx="3077739" cy="469424"/>
          </a:xfrm>
          <a:prstGeom prst="rect">
            <a:avLst/>
          </a:prstGeom>
        </p:spPr>
        <p:txBody>
          <a:bodyPr vert="horz" lIns="94216" tIns="47108" rIns="94216" bIns="471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6" y="8917423"/>
            <a:ext cx="3077739" cy="469424"/>
          </a:xfrm>
          <a:prstGeom prst="rect">
            <a:avLst/>
          </a:prstGeom>
        </p:spPr>
        <p:txBody>
          <a:bodyPr vert="horz" lIns="94216" tIns="47108" rIns="94216" bIns="471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14E7DC-07AB-4FDE-BDEF-97B28179CB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41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D16254-719A-41DC-BFDB-70E6B37CAB2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34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4E7DC-07AB-4FDE-BDEF-97B28179CBE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44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4E7DC-07AB-4FDE-BDEF-97B28179CBE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34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en-US" sz="2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A4264D-E508-49E1-AC3C-AD461F4767D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359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4E7DC-07AB-4FDE-BDEF-97B28179CBE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89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4E7DC-07AB-4FDE-BDEF-97B28179CBE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35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7907">
              <a:defRPr/>
            </a:pPr>
            <a:r>
              <a:rPr lang="en-US" dirty="0"/>
              <a:t>Revenue at the Compressed Tax Rate (RACR) - Revenue at the compressed tax rate is based on the funding a school district would have received in 2009-2010 had HB 3646 not passed. The guaranteed increase in revenue of at least $120 per WADA districts received in 2009-2010 is maintained in 2010-2011. No district may receive an increase in revenue greater than $350 per WADA more than what the district actually received in 2009-2010.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4E7DC-07AB-4FDE-BDEF-97B28179CBE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86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4E7DC-07AB-4FDE-BDEF-97B28179CBE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31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0C3143-0426-40CC-910F-00CE9CD1665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8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23138">
              <a:lnSpc>
                <a:spcPct val="90000"/>
              </a:lnSpc>
              <a:defRPr/>
            </a:pPr>
            <a:endParaRPr lang="en-US" sz="2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A4264D-E508-49E1-AC3C-AD461F4767D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02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en-US" sz="2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A4264D-E508-49E1-AC3C-AD461F4767D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23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4E7DC-07AB-4FDE-BDEF-97B28179CBE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2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en-US" sz="2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A4264D-E508-49E1-AC3C-AD461F4767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6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4E7DC-07AB-4FDE-BDEF-97B28179CBE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20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4E7DC-07AB-4FDE-BDEF-97B28179CBE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097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14E7DC-07AB-4FDE-BDEF-97B28179CBE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642BC-BF06-461D-9577-7A6037463B33}" type="datetimeFigureOut">
              <a:rPr lang="en-US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DE2DB-0694-4ED3-B9B0-AEFFD94A31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C701E-05C1-492D-A504-4319D5090120}" type="datetimeFigureOut">
              <a:rPr lang="en-US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ABFAE-B559-4968-A7B4-13E7AB2D26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093EF-11BB-4B72-8D38-EB259938B120}" type="datetimeFigureOut">
              <a:rPr lang="en-US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E14B7-7A5D-4E9D-911F-8D7E86D860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E01-D47D-419C-A648-C76669217C12}" type="datetimeFigureOut">
              <a:rPr lang="en-US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72243-662B-4A48-84CC-5A312FC8D1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7DEA7-8CED-4F09-A56E-9CDB4827B1C6}" type="datetimeFigureOut">
              <a:rPr lang="en-US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BB65E-94F4-4089-A333-0C49518B55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9EEB-E29C-4D69-A4FE-68A8C496BDF9}" type="datetimeFigureOut">
              <a:rPr lang="en-US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E4210-5394-4D22-90AA-DF6DB3ECA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1905000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481138"/>
            <a:ext cx="1905000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F9DCF-A984-4689-BB1B-779FFADFEF9E}" type="datetimeFigureOut">
              <a:rPr lang="en-US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618CE-D63D-4257-9043-F69A9B8864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1EED6-E7F1-468F-93A4-36D2B013FE9E}" type="datetimeFigureOut">
              <a:rPr lang="en-US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39FDB-336F-449A-BC03-B333A6935A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262A0-4BB0-4D17-A9C4-8803AE21E116}" type="datetimeFigureOut">
              <a:rPr lang="en-US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A7D-684B-47E2-8E8F-D141D84106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E294D-CDCE-4124-BA1A-2C5A31282B94}" type="datetimeFigureOut">
              <a:rPr lang="en-US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877D-0549-4211-A92F-8375AFF589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00737-1459-4C98-9C3A-80AB9B3E63FA}" type="datetimeFigureOut">
              <a:rPr lang="en-US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C1DEE-AF74-4B8E-8487-1D1C72F074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500"/>
            </a:lvl2pPr>
            <a:lvl3pPr>
              <a:defRPr sz="2400"/>
            </a:lvl3pPr>
            <a:lvl4pPr>
              <a:defRPr sz="23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2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C2FD4-CEAC-4BD0-AF5C-C879229F3E0C}" type="datetimeFigureOut">
              <a:rPr lang="en-US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04785-2679-4807-9961-F75720F46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4A253-6F06-4E26-9D55-1C14804F191E}" type="datetimeFigureOut">
              <a:rPr lang="en-US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B8A0F-C986-4A16-90BB-8A63DFC58C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09679-9ED7-4074-8FDE-A385B96ADADA}" type="datetimeFigureOut">
              <a:rPr lang="en-US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77197-3173-4B7F-B1DA-ED45720BCA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83AC5-2D4E-461F-8200-D26C1EDBA69E}" type="datetimeFigureOut">
              <a:rPr lang="en-US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ACBC7-1AEB-4720-A163-60215EBE3F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>
            <a:normAutofit/>
          </a:bodyPr>
          <a:lstStyle>
            <a:lvl1pPr marL="0" marR="64008" indent="0" algn="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05170C2-8DF3-408E-AE03-AEBF67AEC747}" type="datetimeFigureOut">
              <a:rPr lang="en-US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F1BB1FF-FF4D-4B54-B72C-EF3646B2C2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8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D89FD-72B8-48F4-8830-0580DCFA3AF7}" type="datetimeFigureOut">
              <a:rPr lang="en-US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93C6D-9F46-4096-8AF3-FAD89128A8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89A1F-B825-436B-909E-37451777FCA4}" type="datetimeFigureOut">
              <a:rPr lang="en-US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8187A-C833-43A2-A7C6-BF0960F4DB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3E30F-8C6C-4459-A497-C200DC50A97C}" type="datetimeFigureOut">
              <a:rPr lang="en-US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91FDB-615F-4F6D-8A19-3DFA0CE31D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1D7E0-0B5E-4873-BBEC-CB93E7980EE2}" type="datetimeFigureOut">
              <a:rPr lang="en-US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7CC49-A3FB-48C2-BCED-DAD6109759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82FC8-BC66-4EE9-A592-6E8B6F774600}" type="datetimeFigureOut">
              <a:rPr lang="en-US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6E1BD-C28C-4D62-B0D2-6FD533D05C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89965-CCED-444F-B658-28ED1960F04C}" type="datetimeFigureOut">
              <a:rPr lang="en-US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D87C-415B-4852-86B0-ECB8686D29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40894-AD14-4BCF-A3AA-3571400D8F1A}" type="datetimeFigureOut">
              <a:rPr lang="en-US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61C9E-F2C4-48AB-811D-83013B9DD9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B8D488F-AE46-4748-968F-C8DC72E6E44C}" type="datetimeFigureOut">
              <a:rPr lang="en-US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8E13697-D818-4C46-BECC-DE1A0366E3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6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500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400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6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6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6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6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6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3962400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6B3A897-B0CE-4A00-9220-0A4DED7747AE}" type="datetimeFigureOut">
              <a:rPr lang="en-US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7CEE78E-4CF0-4892-98CF-BB8934D1F4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3005" name="Text Placeholder 29"/>
          <p:cNvSpPr>
            <a:spLocks/>
          </p:cNvSpPr>
          <p:nvPr/>
        </p:nvSpPr>
        <p:spPr bwMode="auto">
          <a:xfrm>
            <a:off x="4572000" y="1524000"/>
            <a:ext cx="3962400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3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Click to edit Master text styles</a:t>
            </a:r>
          </a:p>
          <a:p>
            <a:pPr marL="822325" lvl="1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Second level</a:t>
            </a:r>
          </a:p>
          <a:p>
            <a:pPr marL="1279525" lvl="2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3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500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6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600"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600"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600"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600"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32766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 smtClean="0"/>
          </a:p>
        </p:txBody>
      </p:sp>
      <p:sp>
        <p:nvSpPr>
          <p:cNvPr id="23" name="Date Placeholder 2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9C2BB3C-DCE9-4453-B720-D6429BA9EAC8}" type="datetimeFigureOut">
              <a:rPr lang="en-US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2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>
                    <a:tint val="2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5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2B4170D-9AEB-4FB9-884A-60C4A44771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r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2"/>
          </a:solidFill>
          <a:latin typeface="+mj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ary.Marek@tea.state.tx.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nsfield.tea.state.tx.us/Tea.Waivers.Web/Default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://tea.texas.gov/Texas_Schools/Waivers/State_Waivers/Automated_Waivers_Application_Instruction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hyperlink" Target="http://tea.texas.gov/About_TEA/Other_Services/Secure_Applications/TEASE_-_Request_Access_Online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09600" y="762000"/>
            <a:ext cx="8229600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Charter School Finance Update</a:t>
            </a:r>
            <a:br>
              <a:rPr lang="en-US" dirty="0" smtClean="0">
                <a:effectLst/>
                <a:latin typeface="Calibri" pitchFamily="34" charset="0"/>
                <a:cs typeface="Calibri" pitchFamily="34" charset="0"/>
              </a:rPr>
            </a:br>
            <a:endParaRPr lang="en-US" sz="2700" i="1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828800"/>
            <a:ext cx="8153400" cy="3048000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en-US" sz="3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Nora T. Rainey</a:t>
            </a:r>
          </a:p>
          <a:p>
            <a:pPr algn="ctr">
              <a:buNone/>
            </a:pPr>
            <a:r>
              <a:rPr lang="en-US" sz="3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Texas Education Agency</a:t>
            </a:r>
          </a:p>
          <a:p>
            <a:pPr algn="ctr">
              <a:buFont typeface="Wingdings 3" pitchFamily="18" charset="2"/>
              <a:buNone/>
            </a:pPr>
            <a:r>
              <a:rPr lang="en-US" sz="3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Division of State Funding</a:t>
            </a:r>
          </a:p>
          <a:p>
            <a:pPr algn="ctr">
              <a:buFont typeface="Wingdings 3" pitchFamily="18" charset="2"/>
              <a:buNone/>
            </a:pPr>
            <a:r>
              <a:rPr lang="en-US" sz="3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June 15, 2016</a:t>
            </a:r>
          </a:p>
          <a:p>
            <a:pPr algn="ctr">
              <a:buFont typeface="Wingdings 3" pitchFamily="18" charset="2"/>
              <a:buNone/>
            </a:pPr>
            <a:r>
              <a:rPr lang="en-US" sz="3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nora.rainey@tea.texas.gov </a:t>
            </a:r>
          </a:p>
          <a:p>
            <a:pPr algn="ctr">
              <a:buFont typeface="Wingdings 3" pitchFamily="18" charset="2"/>
              <a:buNone/>
            </a:pPr>
            <a:r>
              <a:rPr lang="en-US" sz="3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(512) 463-7298</a:t>
            </a:r>
          </a:p>
          <a:p>
            <a:pPr algn="ctr">
              <a:buFont typeface="Wingdings 3" pitchFamily="18" charset="2"/>
              <a:buNone/>
            </a:pPr>
            <a:endParaRPr lang="en-US" sz="3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/>
          <a:srcRect l="9740" t="22781" r="52922" b="34615"/>
          <a:stretch/>
        </p:blipFill>
        <p:spPr bwMode="auto">
          <a:xfrm>
            <a:off x="228600" y="1752600"/>
            <a:ext cx="2438400" cy="1905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41960"/>
          </a:xfrm>
        </p:spPr>
        <p:txBody>
          <a:bodyPr/>
          <a:lstStyle/>
          <a:p>
            <a:pPr algn="ctr"/>
            <a:r>
              <a:rPr lang="en-US" sz="2800" dirty="0" smtClean="0"/>
              <a:t>FSP Reports and Deadlines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096000"/>
          </a:xfrm>
        </p:spPr>
        <p:txBody>
          <a:bodyPr/>
          <a:lstStyle/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800" b="1" dirty="0" smtClean="0">
                <a:solidFill>
                  <a:srgbClr val="000000"/>
                </a:solidFill>
              </a:rPr>
              <a:t>Six-Week District (Superintendent) Summary Report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>
                <a:solidFill>
                  <a:srgbClr val="FF0000"/>
                </a:solidFill>
              </a:rPr>
              <a:t>New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User interface </a:t>
            </a:r>
            <a:r>
              <a:rPr lang="en-US" sz="1400" dirty="0">
                <a:solidFill>
                  <a:srgbClr val="000000"/>
                </a:solidFill>
              </a:rPr>
              <a:t>for </a:t>
            </a:r>
            <a:r>
              <a:rPr lang="en-US" sz="1400" dirty="0" smtClean="0">
                <a:solidFill>
                  <a:srgbClr val="000000"/>
                </a:solidFill>
              </a:rPr>
              <a:t>2016-2017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 smtClean="0">
                <a:solidFill>
                  <a:srgbClr val="FF0000"/>
                </a:solidFill>
              </a:rPr>
              <a:t>Due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10 days after </a:t>
            </a:r>
            <a:r>
              <a:rPr lang="en-US" sz="1400" b="1" u="sng" dirty="0">
                <a:solidFill>
                  <a:srgbClr val="000000"/>
                </a:solidFill>
              </a:rPr>
              <a:t>last track </a:t>
            </a:r>
            <a:r>
              <a:rPr lang="en-US" sz="1400" dirty="0">
                <a:solidFill>
                  <a:srgbClr val="000000"/>
                </a:solidFill>
              </a:rPr>
              <a:t>completes the reporting </a:t>
            </a:r>
            <a:r>
              <a:rPr lang="en-US" sz="1400" dirty="0" smtClean="0">
                <a:solidFill>
                  <a:srgbClr val="000000"/>
                </a:solidFill>
              </a:rPr>
              <a:t>period.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>
                <a:solidFill>
                  <a:srgbClr val="000000"/>
                </a:solidFill>
              </a:rPr>
              <a:t>Charters will only submit six reports per </a:t>
            </a:r>
            <a:r>
              <a:rPr lang="en-US" sz="1400" dirty="0" smtClean="0">
                <a:solidFill>
                  <a:srgbClr val="000000"/>
                </a:solidFill>
              </a:rPr>
              <a:t>year.</a:t>
            </a:r>
            <a:endParaRPr lang="en-US" sz="1400" dirty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>
                <a:solidFill>
                  <a:srgbClr val="000000"/>
                </a:solidFill>
              </a:rPr>
              <a:t>Charter Users </a:t>
            </a:r>
            <a:r>
              <a:rPr lang="en-US" sz="1400" dirty="0" smtClean="0">
                <a:solidFill>
                  <a:srgbClr val="000000"/>
                </a:solidFill>
              </a:rPr>
              <a:t>will only be able to enter and save data cannot submit  to TEA from this screen.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 smtClean="0">
                <a:solidFill>
                  <a:srgbClr val="000000"/>
                </a:solidFill>
              </a:rPr>
              <a:t>Charter Users will enter Days, ADA and FTEs.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400" b="1" dirty="0" smtClean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900" b="1" dirty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900" b="1" dirty="0">
              <a:solidFill>
                <a:srgbClr val="000000"/>
              </a:solidFill>
            </a:endParaRP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800" b="1" dirty="0" smtClean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900" b="1" dirty="0" smtClean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700" b="1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209800" y="2209800"/>
            <a:ext cx="6553200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3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381000"/>
          </a:xfrm>
        </p:spPr>
        <p:txBody>
          <a:bodyPr/>
          <a:lstStyle/>
          <a:p>
            <a:pPr algn="ctr"/>
            <a:r>
              <a:rPr lang="en-US" sz="2800" dirty="0" smtClean="0"/>
              <a:t>FSP Reports and Deadlines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096000"/>
          </a:xfrm>
        </p:spPr>
        <p:txBody>
          <a:bodyPr/>
          <a:lstStyle/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800" b="1" dirty="0" smtClean="0">
                <a:solidFill>
                  <a:srgbClr val="000000"/>
                </a:solidFill>
              </a:rPr>
              <a:t>ADA Projection Report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b="1" dirty="0" smtClean="0">
                <a:solidFill>
                  <a:srgbClr val="FF0000"/>
                </a:solidFill>
              </a:rPr>
              <a:t>New</a:t>
            </a:r>
            <a:r>
              <a:rPr lang="en-US" sz="1400" dirty="0" smtClean="0">
                <a:solidFill>
                  <a:srgbClr val="000000"/>
                </a:solidFill>
              </a:rPr>
              <a:t> Interface for 2016-2017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 smtClean="0">
                <a:solidFill>
                  <a:srgbClr val="000000"/>
                </a:solidFill>
              </a:rPr>
              <a:t>Includes FSP Estimate data for comparison.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 smtClean="0">
                <a:solidFill>
                  <a:srgbClr val="000000"/>
                </a:solidFill>
              </a:rPr>
              <a:t>Facilitates comparison  between current </a:t>
            </a:r>
            <a:r>
              <a:rPr lang="en-US" sz="1400" dirty="0">
                <a:solidFill>
                  <a:srgbClr val="000000"/>
                </a:solidFill>
              </a:rPr>
              <a:t>r</a:t>
            </a:r>
            <a:r>
              <a:rPr lang="en-US" sz="1400" dirty="0" smtClean="0">
                <a:solidFill>
                  <a:srgbClr val="000000"/>
                </a:solidFill>
              </a:rPr>
              <a:t>eporting </a:t>
            </a:r>
            <a:r>
              <a:rPr lang="en-US" sz="1400" dirty="0">
                <a:solidFill>
                  <a:srgbClr val="000000"/>
                </a:solidFill>
              </a:rPr>
              <a:t>p</a:t>
            </a:r>
            <a:r>
              <a:rPr lang="en-US" sz="1400" dirty="0" smtClean="0">
                <a:solidFill>
                  <a:srgbClr val="000000"/>
                </a:solidFill>
              </a:rPr>
              <a:t>eriod and prior </a:t>
            </a:r>
            <a:r>
              <a:rPr lang="en-US" sz="1400" dirty="0">
                <a:solidFill>
                  <a:srgbClr val="000000"/>
                </a:solidFill>
              </a:rPr>
              <a:t>r</a:t>
            </a:r>
            <a:r>
              <a:rPr lang="en-US" sz="1400" dirty="0" smtClean="0">
                <a:solidFill>
                  <a:srgbClr val="000000"/>
                </a:solidFill>
              </a:rPr>
              <a:t>eporting </a:t>
            </a:r>
            <a:r>
              <a:rPr lang="en-US" sz="1400" dirty="0">
                <a:solidFill>
                  <a:srgbClr val="000000"/>
                </a:solidFill>
              </a:rPr>
              <a:t>p</a:t>
            </a:r>
            <a:r>
              <a:rPr lang="en-US" sz="1400" dirty="0" smtClean="0">
                <a:solidFill>
                  <a:srgbClr val="000000"/>
                </a:solidFill>
              </a:rPr>
              <a:t>eriod.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 smtClean="0">
                <a:solidFill>
                  <a:srgbClr val="000000"/>
                </a:solidFill>
              </a:rPr>
              <a:t>Submit Six-Week District Summary Report from this screen.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 smtClean="0">
                <a:solidFill>
                  <a:srgbClr val="000000"/>
                </a:solidFill>
              </a:rPr>
              <a:t>Requires District Approver to acknowledge that a Minimum of 75,600 is required for full funding.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b="1" i="1" u="sng" dirty="0" smtClean="0">
                <a:solidFill>
                  <a:srgbClr val="000000"/>
                </a:solidFill>
              </a:rPr>
              <a:t>Estimate of State Aid Template </a:t>
            </a:r>
            <a:r>
              <a:rPr lang="en-US" sz="1400" dirty="0" smtClean="0">
                <a:solidFill>
                  <a:srgbClr val="000000"/>
                </a:solidFill>
              </a:rPr>
              <a:t>friendly.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400" b="1" dirty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400" b="1" dirty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900" b="1" dirty="0" smtClean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900" b="1" dirty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900" b="1" dirty="0">
              <a:solidFill>
                <a:srgbClr val="000000"/>
              </a:solidFill>
            </a:endParaRP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800" b="1" dirty="0" smtClean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900" b="1" dirty="0" smtClean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700" b="1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819400" y="2468245"/>
            <a:ext cx="5943600" cy="41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0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162791" y="0"/>
            <a:ext cx="8534400" cy="457200"/>
          </a:xfrm>
          <a:noFill/>
        </p:spPr>
        <p:txBody>
          <a:bodyPr/>
          <a:lstStyle/>
          <a:p>
            <a:pPr algn="ctr"/>
            <a:r>
              <a:rPr lang="en-US" sz="3200" dirty="0"/>
              <a:t>FSP Reports and Deadlines</a:t>
            </a:r>
            <a:endParaRPr lang="en-US" sz="3200" dirty="0" smtClean="0"/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0" y="914400"/>
            <a:ext cx="8991600" cy="5715000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en-US" sz="1700" b="1" dirty="0" smtClean="0">
              <a:solidFill>
                <a:srgbClr val="FF0000"/>
              </a:solidFill>
            </a:endParaRPr>
          </a:p>
          <a:p>
            <a:pPr lvl="2">
              <a:buFont typeface="Courier New" pitchFamily="49" charset="0"/>
              <a:buChar char="o"/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/>
          <a:srcRect l="9740" t="22781" r="52922" b="34615"/>
          <a:stretch/>
        </p:blipFill>
        <p:spPr bwMode="auto">
          <a:xfrm>
            <a:off x="5638800" y="3541395"/>
            <a:ext cx="2190750" cy="137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62791" y="457201"/>
            <a:ext cx="890500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6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5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3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  <a:lvl6pPr marL="18288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600">
                <a:solidFill>
                  <a:schemeClr val="tx1"/>
                </a:solidFill>
                <a:latin typeface="+mn-lt"/>
              </a:defRPr>
            </a:lvl6pPr>
            <a:lvl7pPr marL="2286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600">
                <a:solidFill>
                  <a:schemeClr val="tx1"/>
                </a:solidFill>
                <a:latin typeface="+mn-lt"/>
              </a:defRPr>
            </a:lvl7pPr>
            <a:lvl8pPr marL="27432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600">
                <a:solidFill>
                  <a:schemeClr val="tx1"/>
                </a:solidFill>
                <a:latin typeface="+mn-lt"/>
              </a:defRPr>
            </a:lvl8pPr>
            <a:lvl9pPr marL="32004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600">
                <a:solidFill>
                  <a:schemeClr val="tx1"/>
                </a:solidFill>
                <a:latin typeface="+mn-lt"/>
              </a:defRPr>
            </a:lvl9pPr>
          </a:lstStyle>
          <a:p>
            <a:pPr marL="395287">
              <a:lnSpc>
                <a:spcPct val="90000"/>
              </a:lnSpc>
            </a:pPr>
            <a:r>
              <a:rPr lang="en-US" sz="1800" b="1" dirty="0" smtClean="0">
                <a:solidFill>
                  <a:srgbClr val="000000"/>
                </a:solidFill>
              </a:rPr>
              <a:t>Accelerated </a:t>
            </a:r>
            <a:r>
              <a:rPr lang="en-US" sz="1800" b="1" dirty="0">
                <a:solidFill>
                  <a:srgbClr val="000000"/>
                </a:solidFill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</a:rPr>
              <a:t>ayment </a:t>
            </a:r>
            <a:r>
              <a:rPr lang="en-US" sz="1800" b="1" dirty="0">
                <a:solidFill>
                  <a:srgbClr val="000000"/>
                </a:solidFill>
              </a:rPr>
              <a:t>S</a:t>
            </a:r>
            <a:r>
              <a:rPr lang="en-US" sz="1800" b="1" dirty="0" smtClean="0">
                <a:solidFill>
                  <a:srgbClr val="000000"/>
                </a:solidFill>
              </a:rPr>
              <a:t>chedule Report</a:t>
            </a:r>
          </a:p>
          <a:p>
            <a:pPr marL="603250" lvl="2" indent="-255588">
              <a:lnSpc>
                <a:spcPct val="90000"/>
              </a:lnSpc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kern="0" dirty="0">
                <a:solidFill>
                  <a:srgbClr val="000000"/>
                </a:solidFill>
              </a:rPr>
              <a:t>New FSP Application – </a:t>
            </a:r>
            <a:r>
              <a:rPr lang="en-US" sz="1400" b="1" kern="0" dirty="0">
                <a:solidFill>
                  <a:srgbClr val="FF0000"/>
                </a:solidFill>
              </a:rPr>
              <a:t>d</a:t>
            </a:r>
            <a:r>
              <a:rPr lang="en-US" sz="1400" b="1" kern="0" dirty="0" smtClean="0">
                <a:solidFill>
                  <a:srgbClr val="FF0000"/>
                </a:solidFill>
              </a:rPr>
              <a:t>ue </a:t>
            </a:r>
            <a:r>
              <a:rPr lang="en-US" sz="1400" b="1" kern="0" dirty="0">
                <a:solidFill>
                  <a:srgbClr val="FF0000"/>
                </a:solidFill>
              </a:rPr>
              <a:t>September 1</a:t>
            </a:r>
          </a:p>
          <a:p>
            <a:pPr marL="603250" lvl="2" indent="-255588">
              <a:lnSpc>
                <a:spcPct val="90000"/>
              </a:lnSpc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kern="0" dirty="0" smtClean="0">
                <a:solidFill>
                  <a:srgbClr val="000000"/>
                </a:solidFill>
              </a:rPr>
              <a:t>Only </a:t>
            </a:r>
            <a:r>
              <a:rPr lang="en-US" sz="1400" kern="0" dirty="0">
                <a:solidFill>
                  <a:srgbClr val="000000"/>
                </a:solidFill>
              </a:rPr>
              <a:t>for charter schools with 10% or more increase in enrollment. </a:t>
            </a:r>
          </a:p>
          <a:p>
            <a:pPr marL="603250" lvl="2" indent="-255588">
              <a:lnSpc>
                <a:spcPct val="90000"/>
              </a:lnSpc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b="1" kern="0" dirty="0">
                <a:solidFill>
                  <a:srgbClr val="000000"/>
                </a:solidFill>
              </a:rPr>
              <a:t>2016 – 2017</a:t>
            </a:r>
            <a:r>
              <a:rPr lang="en-US" sz="1400" kern="0" dirty="0" smtClean="0">
                <a:solidFill>
                  <a:srgbClr val="000000"/>
                </a:solidFill>
              </a:rPr>
              <a:t> eligibility will be based </a:t>
            </a:r>
            <a:r>
              <a:rPr lang="en-US" sz="1400" kern="0" dirty="0">
                <a:solidFill>
                  <a:srgbClr val="000000"/>
                </a:solidFill>
              </a:rPr>
              <a:t>on first day enrollment compared to </a:t>
            </a:r>
            <a:r>
              <a:rPr lang="en-US" sz="1400" kern="0" dirty="0" smtClean="0">
                <a:solidFill>
                  <a:srgbClr val="000000"/>
                </a:solidFill>
              </a:rPr>
              <a:t>prior year </a:t>
            </a:r>
            <a:r>
              <a:rPr lang="en-US" sz="1400" kern="0" dirty="0">
                <a:solidFill>
                  <a:srgbClr val="000000"/>
                </a:solidFill>
              </a:rPr>
              <a:t>f</a:t>
            </a:r>
            <a:r>
              <a:rPr lang="en-US" sz="1400" kern="0" dirty="0" smtClean="0">
                <a:solidFill>
                  <a:srgbClr val="000000"/>
                </a:solidFill>
              </a:rPr>
              <a:t>all enrollment</a:t>
            </a:r>
            <a:r>
              <a:rPr lang="en-US" sz="1400" kern="0" dirty="0">
                <a:solidFill>
                  <a:srgbClr val="000000"/>
                </a:solidFill>
              </a:rPr>
              <a:t>.</a:t>
            </a:r>
          </a:p>
          <a:p>
            <a:pPr marL="603250" lvl="2" indent="-255588">
              <a:lnSpc>
                <a:spcPct val="90000"/>
              </a:lnSpc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kern="0" dirty="0">
                <a:solidFill>
                  <a:srgbClr val="000000"/>
                </a:solidFill>
              </a:rPr>
              <a:t>Eligible for 3 years.</a:t>
            </a:r>
          </a:p>
          <a:p>
            <a:pPr marL="603250" lvl="2" indent="-255588">
              <a:lnSpc>
                <a:spcPct val="90000"/>
              </a:lnSpc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700" b="1" kern="0" dirty="0">
              <a:solidFill>
                <a:srgbClr val="FF0000"/>
              </a:solidFill>
            </a:endParaRPr>
          </a:p>
          <a:p>
            <a:pPr marL="603250" lvl="2" indent="-255588">
              <a:lnSpc>
                <a:spcPct val="90000"/>
              </a:lnSpc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700" b="1" kern="0" dirty="0">
              <a:solidFill>
                <a:srgbClr val="FF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800" kern="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885950" y="1828800"/>
            <a:ext cx="67246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0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algn="ctr"/>
            <a:r>
              <a:rPr lang="en-US" sz="3600" dirty="0" smtClean="0"/>
              <a:t>FSP Reports and Deadlines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096000"/>
          </a:xfrm>
        </p:spPr>
        <p:txBody>
          <a:bodyPr/>
          <a:lstStyle/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800" b="1" dirty="0" smtClean="0">
                <a:solidFill>
                  <a:srgbClr val="000000"/>
                </a:solidFill>
              </a:rPr>
              <a:t>New </a:t>
            </a:r>
            <a:r>
              <a:rPr lang="en-US" sz="1800" b="1" dirty="0">
                <a:solidFill>
                  <a:srgbClr val="000000"/>
                </a:solidFill>
              </a:rPr>
              <a:t>Instructional Facility Allotment (NIFA) </a:t>
            </a:r>
            <a:r>
              <a:rPr lang="en-US" sz="1800" b="1" dirty="0" smtClean="0">
                <a:solidFill>
                  <a:srgbClr val="000000"/>
                </a:solidFill>
              </a:rPr>
              <a:t>– </a:t>
            </a:r>
            <a:r>
              <a:rPr lang="en-US" sz="1800" b="1" dirty="0" smtClean="0">
                <a:solidFill>
                  <a:srgbClr val="FF0000"/>
                </a:solidFill>
              </a:rPr>
              <a:t>due July 15, 2016</a:t>
            </a:r>
            <a:endParaRPr lang="en-US" sz="1800" b="1" dirty="0">
              <a:solidFill>
                <a:srgbClr val="FF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 smtClean="0">
                <a:solidFill>
                  <a:srgbClr val="000000"/>
                </a:solidFill>
              </a:rPr>
              <a:t>Provides $250 per ADA in funding </a:t>
            </a:r>
            <a:r>
              <a:rPr lang="en-US" sz="1600" dirty="0">
                <a:solidFill>
                  <a:srgbClr val="000000"/>
                </a:solidFill>
              </a:rPr>
              <a:t>for new </a:t>
            </a:r>
            <a:r>
              <a:rPr lang="en-US" sz="1600" dirty="0" smtClean="0">
                <a:solidFill>
                  <a:srgbClr val="000000"/>
                </a:solidFill>
              </a:rPr>
              <a:t>campuses built from the ground up.</a:t>
            </a:r>
            <a:endParaRPr lang="en-US" sz="1600" dirty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>
                <a:solidFill>
                  <a:srgbClr val="000000"/>
                </a:solidFill>
              </a:rPr>
              <a:t>Renovations and additions not eligible.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>
                <a:solidFill>
                  <a:srgbClr val="000000"/>
                </a:solidFill>
              </a:rPr>
              <a:t>May be used for equipment, furniture, other start-up costs for new facility.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>
                <a:solidFill>
                  <a:srgbClr val="000000"/>
                </a:solidFill>
              </a:rPr>
              <a:t>Provides two years of funding per eligible campus.</a:t>
            </a: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 smtClean="0">
                <a:solidFill>
                  <a:srgbClr val="000000"/>
                </a:solidFill>
              </a:rPr>
              <a:t>2016 </a:t>
            </a:r>
            <a:r>
              <a:rPr lang="en-US" sz="1600" dirty="0">
                <a:solidFill>
                  <a:srgbClr val="000000"/>
                </a:solidFill>
              </a:rPr>
              <a:t>–</a:t>
            </a:r>
            <a:r>
              <a:rPr lang="en-US" sz="1600" dirty="0"/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2017 </a:t>
            </a:r>
            <a:r>
              <a:rPr lang="en-US" sz="1600" dirty="0">
                <a:solidFill>
                  <a:srgbClr val="000000"/>
                </a:solidFill>
              </a:rPr>
              <a:t>1</a:t>
            </a:r>
            <a:r>
              <a:rPr lang="en-US" sz="1600" baseline="30000" dirty="0">
                <a:solidFill>
                  <a:srgbClr val="000000"/>
                </a:solidFill>
              </a:rPr>
              <a:t>st</a:t>
            </a:r>
            <a:r>
              <a:rPr lang="en-US" sz="1600" dirty="0">
                <a:solidFill>
                  <a:srgbClr val="000000"/>
                </a:solidFill>
              </a:rPr>
              <a:t> year – ADA on eligible campus </a:t>
            </a:r>
            <a:r>
              <a:rPr lang="en-US" sz="1600" dirty="0" smtClean="0">
                <a:solidFill>
                  <a:srgbClr val="000000"/>
                </a:solidFill>
              </a:rPr>
              <a:t>  </a:t>
            </a: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 smtClean="0">
                <a:solidFill>
                  <a:srgbClr val="000000"/>
                </a:solidFill>
              </a:rPr>
              <a:t>2017 </a:t>
            </a:r>
            <a:r>
              <a:rPr lang="en-US" sz="1600" dirty="0">
                <a:solidFill>
                  <a:srgbClr val="000000"/>
                </a:solidFill>
              </a:rPr>
              <a:t>– </a:t>
            </a:r>
            <a:r>
              <a:rPr lang="en-US" sz="1600" dirty="0" smtClean="0">
                <a:solidFill>
                  <a:srgbClr val="000000"/>
                </a:solidFill>
              </a:rPr>
              <a:t>2018 </a:t>
            </a:r>
            <a:r>
              <a:rPr lang="en-US" sz="1600" dirty="0">
                <a:solidFill>
                  <a:srgbClr val="000000"/>
                </a:solidFill>
              </a:rPr>
              <a:t>2</a:t>
            </a:r>
            <a:r>
              <a:rPr lang="en-US" sz="1600" baseline="30000" dirty="0">
                <a:solidFill>
                  <a:srgbClr val="000000"/>
                </a:solidFill>
              </a:rPr>
              <a:t>nd</a:t>
            </a:r>
            <a:r>
              <a:rPr lang="en-US" sz="1600" dirty="0">
                <a:solidFill>
                  <a:srgbClr val="000000"/>
                </a:solidFill>
              </a:rPr>
              <a:t> year – additional ADA on eligible campus </a:t>
            </a:r>
            <a:r>
              <a:rPr lang="en-US" sz="1600" b="1" dirty="0" smtClean="0">
                <a:solidFill>
                  <a:srgbClr val="000000"/>
                </a:solidFill>
              </a:rPr>
              <a:t>(</a:t>
            </a:r>
            <a:r>
              <a:rPr lang="en-US" sz="1200" b="1" i="1" dirty="0" smtClean="0">
                <a:solidFill>
                  <a:srgbClr val="000000"/>
                </a:solidFill>
              </a:rPr>
              <a:t>if funding is available</a:t>
            </a:r>
            <a:r>
              <a:rPr lang="en-US" sz="1600" b="1" dirty="0" smtClean="0">
                <a:solidFill>
                  <a:srgbClr val="000000"/>
                </a:solidFill>
              </a:rPr>
              <a:t>)</a:t>
            </a:r>
          </a:p>
          <a:p>
            <a:pPr marL="631824" lvl="3" indent="0">
              <a:spcBef>
                <a:spcPts val="400"/>
              </a:spcBef>
              <a:buSzPct val="68000"/>
              <a:buNone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800" b="1" dirty="0" smtClean="0">
                <a:solidFill>
                  <a:srgbClr val="000000"/>
                </a:solidFill>
              </a:rPr>
              <a:t>Transportation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>
                <a:solidFill>
                  <a:srgbClr val="000000"/>
                </a:solidFill>
              </a:rPr>
              <a:t>New </a:t>
            </a:r>
            <a:r>
              <a:rPr lang="en-US" sz="1600" dirty="0" smtClean="0">
                <a:solidFill>
                  <a:srgbClr val="000000"/>
                </a:solidFill>
              </a:rPr>
              <a:t>application </a:t>
            </a:r>
            <a:r>
              <a:rPr lang="en-US" sz="1600" b="1" dirty="0" smtClean="0">
                <a:solidFill>
                  <a:srgbClr val="FF0000"/>
                </a:solidFill>
              </a:rPr>
              <a:t>due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July </a:t>
            </a:r>
            <a:r>
              <a:rPr lang="en-US" sz="1600" b="1" dirty="0" smtClean="0">
                <a:solidFill>
                  <a:srgbClr val="FF0000"/>
                </a:solidFill>
              </a:rPr>
              <a:t>15</a:t>
            </a:r>
            <a:endParaRPr lang="en-US" sz="1600" b="1" dirty="0">
              <a:solidFill>
                <a:srgbClr val="FF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 smtClean="0">
                <a:solidFill>
                  <a:srgbClr val="000000"/>
                </a:solidFill>
              </a:rPr>
              <a:t>Route </a:t>
            </a:r>
            <a:r>
              <a:rPr lang="en-US" sz="1600" dirty="0">
                <a:solidFill>
                  <a:srgbClr val="000000"/>
                </a:solidFill>
              </a:rPr>
              <a:t>Services </a:t>
            </a:r>
            <a:r>
              <a:rPr lang="en-US" sz="1600" b="1" dirty="0" smtClean="0">
                <a:solidFill>
                  <a:srgbClr val="FF0000"/>
                </a:solidFill>
              </a:rPr>
              <a:t>due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August 1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>
                <a:solidFill>
                  <a:srgbClr val="000000"/>
                </a:solidFill>
              </a:rPr>
              <a:t>Operations Report </a:t>
            </a:r>
            <a:r>
              <a:rPr lang="en-US" sz="1600" b="1" dirty="0" smtClean="0">
                <a:solidFill>
                  <a:srgbClr val="FF0000"/>
                </a:solidFill>
              </a:rPr>
              <a:t>due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December </a:t>
            </a:r>
            <a:r>
              <a:rPr lang="en-US" sz="1600" b="1" dirty="0" smtClean="0">
                <a:solidFill>
                  <a:srgbClr val="FF0000"/>
                </a:solidFill>
              </a:rPr>
              <a:t>1</a:t>
            </a:r>
          </a:p>
          <a:p>
            <a:pPr marL="347662" lvl="2" indent="0">
              <a:spcBef>
                <a:spcPts val="400"/>
              </a:spcBef>
              <a:buSzPct val="68000"/>
              <a:buNone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800" b="1" dirty="0">
                <a:solidFill>
                  <a:srgbClr val="000000"/>
                </a:solidFill>
              </a:rPr>
              <a:t>Staff Salary Report-</a:t>
            </a:r>
            <a:r>
              <a:rPr lang="en-US" sz="1800" b="1" dirty="0">
                <a:solidFill>
                  <a:srgbClr val="FF0000"/>
                </a:solidFill>
              </a:rPr>
              <a:t> due </a:t>
            </a:r>
            <a:r>
              <a:rPr lang="en-US" sz="1800" b="1" dirty="0" smtClean="0">
                <a:solidFill>
                  <a:srgbClr val="FF0000"/>
                </a:solidFill>
              </a:rPr>
              <a:t>August 31</a:t>
            </a:r>
            <a:endParaRPr lang="en-US" sz="1800" b="1" dirty="0">
              <a:solidFill>
                <a:srgbClr val="FF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>
                <a:solidFill>
                  <a:srgbClr val="000000"/>
                </a:solidFill>
              </a:rPr>
              <a:t>Applicable to </a:t>
            </a:r>
            <a:r>
              <a:rPr lang="en-US" sz="1600" b="1" u="sng" dirty="0">
                <a:solidFill>
                  <a:srgbClr val="000000"/>
                </a:solidFill>
              </a:rPr>
              <a:t>charter holders </a:t>
            </a:r>
            <a:r>
              <a:rPr lang="en-US" sz="1600" dirty="0">
                <a:solidFill>
                  <a:srgbClr val="000000"/>
                </a:solidFill>
              </a:rPr>
              <a:t>that participated in the Teacher Retirement System (TRS) Active Care program in 2005–2006 school year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>
                <a:solidFill>
                  <a:srgbClr val="000000"/>
                </a:solidFill>
              </a:rPr>
              <a:t>Report full-time and part-time employees only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>
                <a:solidFill>
                  <a:srgbClr val="000000"/>
                </a:solidFill>
              </a:rPr>
              <a:t>Do not report administrators, teachers, librarians, registered nurses or counselors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887412" lvl="3" indent="-255588">
              <a:spcBef>
                <a:spcPts val="400"/>
              </a:spcBef>
              <a:buSzPct val="68000"/>
              <a:buFont typeface="Arial" pitchFamily="34" charset="0"/>
              <a:buChar char="•"/>
            </a:pPr>
            <a:endParaRPr lang="en-US" sz="1100" dirty="0" smtClean="0">
              <a:solidFill>
                <a:srgbClr val="000000"/>
              </a:solidFill>
            </a:endParaRPr>
          </a:p>
          <a:p>
            <a:pPr marL="2487612" lvl="7" indent="-255588">
              <a:spcBef>
                <a:spcPts val="400"/>
              </a:spcBef>
              <a:buSzPct val="68000"/>
              <a:buFont typeface="Arial" pitchFamily="34" charset="0"/>
              <a:buChar char="•"/>
            </a:pPr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9740" t="22781" r="52922" b="34615"/>
          <a:stretch/>
        </p:blipFill>
        <p:spPr bwMode="auto">
          <a:xfrm>
            <a:off x="5181600" y="3048000"/>
            <a:ext cx="1828800" cy="1136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997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algn="ctr"/>
            <a:r>
              <a:rPr lang="en-US" sz="3600" dirty="0" smtClean="0"/>
              <a:t>FSP Reports and Deadlines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096000"/>
          </a:xfrm>
        </p:spPr>
        <p:txBody>
          <a:bodyPr/>
          <a:lstStyle/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800" b="1" dirty="0" smtClean="0">
                <a:solidFill>
                  <a:srgbClr val="000000"/>
                </a:solidFill>
              </a:rPr>
              <a:t>Attendance </a:t>
            </a:r>
            <a:r>
              <a:rPr lang="en-US" sz="1800" b="1" dirty="0">
                <a:solidFill>
                  <a:srgbClr val="000000"/>
                </a:solidFill>
              </a:rPr>
              <a:t>Projection </a:t>
            </a:r>
            <a:r>
              <a:rPr lang="en-US" sz="1800" b="1" dirty="0" smtClean="0">
                <a:solidFill>
                  <a:srgbClr val="000000"/>
                </a:solidFill>
              </a:rPr>
              <a:t>Report - </a:t>
            </a:r>
            <a:r>
              <a:rPr lang="en-US" sz="1800" b="1" dirty="0" smtClean="0">
                <a:solidFill>
                  <a:srgbClr val="FF0000"/>
                </a:solidFill>
              </a:rPr>
              <a:t>due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December 15 </a:t>
            </a:r>
            <a:r>
              <a:rPr lang="en-US" sz="1800" b="1" dirty="0" smtClean="0">
                <a:solidFill>
                  <a:srgbClr val="000000"/>
                </a:solidFill>
              </a:rPr>
              <a:t>of even numbered years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>
                <a:solidFill>
                  <a:srgbClr val="000000"/>
                </a:solidFill>
              </a:rPr>
              <a:t>Attendance projections are estimates of student average daily attendance (ADA) or full-time equivalent (FTE) counts by program or instructional setting. 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000000"/>
                </a:solidFill>
              </a:rPr>
              <a:t>Texas Education Agency (TEA) </a:t>
            </a:r>
            <a:r>
              <a:rPr lang="en-US" sz="1600" dirty="0" smtClean="0">
                <a:solidFill>
                  <a:srgbClr val="000000"/>
                </a:solidFill>
              </a:rPr>
              <a:t>provides attendance projections </a:t>
            </a:r>
            <a:r>
              <a:rPr lang="en-US" sz="1600" dirty="0">
                <a:solidFill>
                  <a:srgbClr val="000000"/>
                </a:solidFill>
              </a:rPr>
              <a:t>to the Texas Legislature </a:t>
            </a:r>
            <a:r>
              <a:rPr lang="en-US" sz="1600" dirty="0" smtClean="0">
                <a:solidFill>
                  <a:srgbClr val="000000"/>
                </a:solidFill>
              </a:rPr>
              <a:t>in </a:t>
            </a:r>
            <a:r>
              <a:rPr lang="en-US" sz="1600" dirty="0">
                <a:solidFill>
                  <a:srgbClr val="000000"/>
                </a:solidFill>
              </a:rPr>
              <a:t>March </a:t>
            </a:r>
            <a:r>
              <a:rPr lang="en-US" sz="1600" dirty="0" smtClean="0">
                <a:solidFill>
                  <a:srgbClr val="000000"/>
                </a:solidFill>
              </a:rPr>
              <a:t>off odd numbered years.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000000"/>
                </a:solidFill>
              </a:rPr>
              <a:t>legislature </a:t>
            </a:r>
            <a:r>
              <a:rPr lang="en-US" sz="1600" dirty="0" smtClean="0">
                <a:solidFill>
                  <a:srgbClr val="000000"/>
                </a:solidFill>
              </a:rPr>
              <a:t>uses </a:t>
            </a:r>
            <a:r>
              <a:rPr lang="en-US" sz="1600" dirty="0">
                <a:solidFill>
                  <a:srgbClr val="000000"/>
                </a:solidFill>
              </a:rPr>
              <a:t>these projections to determine the cost of public education for the next biennium (school years </a:t>
            </a:r>
            <a:r>
              <a:rPr lang="en-US" sz="1600" dirty="0" smtClean="0">
                <a:solidFill>
                  <a:srgbClr val="000000"/>
                </a:solidFill>
              </a:rPr>
              <a:t>2017–2018 </a:t>
            </a:r>
            <a:r>
              <a:rPr lang="en-US" sz="1600" dirty="0">
                <a:solidFill>
                  <a:srgbClr val="000000"/>
                </a:solidFill>
              </a:rPr>
              <a:t>and </a:t>
            </a:r>
            <a:r>
              <a:rPr lang="en-US" sz="1600" dirty="0" smtClean="0">
                <a:solidFill>
                  <a:srgbClr val="000000"/>
                </a:solidFill>
              </a:rPr>
              <a:t>2018–2019). 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 smtClean="0">
                <a:solidFill>
                  <a:srgbClr val="000000"/>
                </a:solidFill>
              </a:rPr>
              <a:t>Attendance projections are not used to calculate charter school FSP payments.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 smtClean="0">
                <a:solidFill>
                  <a:srgbClr val="000000"/>
                </a:solidFill>
              </a:rPr>
              <a:t>This report should not be confused with the Estimate Data report.</a:t>
            </a:r>
          </a:p>
          <a:p>
            <a:pPr marL="347662" lvl="2" indent="0">
              <a:spcBef>
                <a:spcPts val="400"/>
              </a:spcBef>
              <a:buSzPct val="68000"/>
              <a:buNone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800" b="1" dirty="0" smtClean="0">
                <a:solidFill>
                  <a:srgbClr val="000000"/>
                </a:solidFill>
              </a:rPr>
              <a:t>State Compensatory Alternative </a:t>
            </a:r>
            <a:r>
              <a:rPr lang="en-US" sz="1800" b="1" dirty="0" smtClean="0">
                <a:solidFill>
                  <a:srgbClr val="FF0000"/>
                </a:solidFill>
              </a:rPr>
              <a:t>due November 30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 smtClean="0">
                <a:solidFill>
                  <a:srgbClr val="000000"/>
                </a:solidFill>
              </a:rPr>
              <a:t>Not required if all campuses participate in the National School Lunch Program (NSLP)  through the Texas Department of Agriculture (TDA).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 smtClean="0">
                <a:solidFill>
                  <a:srgbClr val="000000"/>
                </a:solidFill>
              </a:rPr>
              <a:t>Only used to report campuses </a:t>
            </a:r>
            <a:r>
              <a:rPr lang="en-US" sz="1600" b="1" u="sng" dirty="0" smtClean="0">
                <a:solidFill>
                  <a:srgbClr val="000000"/>
                </a:solidFill>
              </a:rPr>
              <a:t>not</a:t>
            </a:r>
            <a:r>
              <a:rPr lang="en-US" sz="1600" dirty="0" smtClean="0">
                <a:solidFill>
                  <a:srgbClr val="000000"/>
                </a:solidFill>
              </a:rPr>
              <a:t> participating in the NSLP.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>
                <a:solidFill>
                  <a:srgbClr val="000000"/>
                </a:solidFill>
              </a:rPr>
              <a:t>FSP SCE alternative reporting procedures available on the Charter  School Finance web page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b="1" i="1" u="sng" dirty="0">
                <a:solidFill>
                  <a:schemeClr val="accent1"/>
                </a:solidFill>
              </a:rPr>
              <a:t>http://tea.texas.gov/Finance_and_Grants/State_Funding/Additional_Finance_Resources/Alternative__Compensatory_Education_Allotment_Reporting_Procedures/</a:t>
            </a:r>
            <a:endParaRPr lang="en-US" sz="1400" b="1" i="1" u="sng" dirty="0" smtClean="0">
              <a:solidFill>
                <a:schemeClr val="accent1"/>
              </a:solidFill>
            </a:endParaRPr>
          </a:p>
          <a:p>
            <a:pPr marL="887412" lvl="3" indent="-255588">
              <a:spcBef>
                <a:spcPts val="400"/>
              </a:spcBef>
              <a:buSzPct val="68000"/>
              <a:buFont typeface="Arial" pitchFamily="34" charset="0"/>
              <a:buChar char="•"/>
            </a:pPr>
            <a:endParaRPr lang="en-US" sz="1100" dirty="0" smtClean="0">
              <a:solidFill>
                <a:srgbClr val="000000"/>
              </a:solidFill>
            </a:endParaRPr>
          </a:p>
          <a:p>
            <a:pPr marL="2487612" lvl="7" indent="-255588">
              <a:spcBef>
                <a:spcPts val="400"/>
              </a:spcBef>
              <a:buSzPct val="68000"/>
              <a:buFont typeface="Arial" pitchFamily="34" charset="0"/>
              <a:buChar char="•"/>
            </a:pPr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9740" t="22781" r="52922" b="34615"/>
          <a:stretch/>
        </p:blipFill>
        <p:spPr bwMode="auto">
          <a:xfrm>
            <a:off x="7162800" y="2597458"/>
            <a:ext cx="1828800" cy="1136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577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/>
            <a:r>
              <a:rPr lang="en-US" sz="3200" dirty="0" smtClean="0"/>
              <a:t>State Compensatory Education (SCE)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638800"/>
          </a:xfrm>
        </p:spPr>
        <p:txBody>
          <a:bodyPr/>
          <a:lstStyle/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solidFill>
                  <a:srgbClr val="000000"/>
                </a:solidFill>
              </a:rPr>
              <a:t>SCE Estimate is collected on the Charter School Estimate Data Report</a:t>
            </a:r>
            <a:r>
              <a:rPr lang="en-US" sz="1800" dirty="0" smtClean="0">
                <a:solidFill>
                  <a:srgbClr val="000000"/>
                </a:solidFill>
              </a:rPr>
              <a:t> – </a:t>
            </a:r>
            <a:r>
              <a:rPr lang="en-US" sz="1600" b="1" dirty="0">
                <a:solidFill>
                  <a:srgbClr val="FF0000"/>
                </a:solidFill>
              </a:rPr>
              <a:t>d</a:t>
            </a:r>
            <a:r>
              <a:rPr lang="en-US" sz="1600" b="1" dirty="0" smtClean="0">
                <a:solidFill>
                  <a:srgbClr val="FF0000"/>
                </a:solidFill>
              </a:rPr>
              <a:t>ue </a:t>
            </a:r>
            <a:r>
              <a:rPr lang="en-US" sz="1600" b="1" dirty="0">
                <a:solidFill>
                  <a:srgbClr val="FF0000"/>
                </a:solidFill>
              </a:rPr>
              <a:t>August 1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800" dirty="0" smtClean="0">
                <a:solidFill>
                  <a:srgbClr val="000000"/>
                </a:solidFill>
              </a:rPr>
              <a:t>SCE is estimated on the SOF from September through January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solidFill>
                  <a:srgbClr val="000000"/>
                </a:solidFill>
              </a:rPr>
              <a:t>Two methods for reporting </a:t>
            </a:r>
            <a:r>
              <a:rPr lang="en-US" sz="2000" dirty="0">
                <a:solidFill>
                  <a:srgbClr val="000000"/>
                </a:solidFill>
              </a:rPr>
              <a:t>a</a:t>
            </a:r>
            <a:r>
              <a:rPr lang="en-US" sz="2000" dirty="0" smtClean="0">
                <a:solidFill>
                  <a:srgbClr val="000000"/>
                </a:solidFill>
              </a:rPr>
              <a:t>ctual </a:t>
            </a:r>
            <a:r>
              <a:rPr lang="en-US" sz="2000" dirty="0">
                <a:solidFill>
                  <a:srgbClr val="000000"/>
                </a:solidFill>
              </a:rPr>
              <a:t>d</a:t>
            </a:r>
            <a:r>
              <a:rPr lang="en-US" sz="2000" dirty="0" smtClean="0">
                <a:solidFill>
                  <a:srgbClr val="000000"/>
                </a:solidFill>
              </a:rPr>
              <a:t>ata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800" dirty="0" smtClean="0">
                <a:solidFill>
                  <a:srgbClr val="000000"/>
                </a:solidFill>
              </a:rPr>
              <a:t>National School Lunch Program (NSLP) via the Texas Department of Agriculture (TDA)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800" dirty="0" smtClean="0">
                <a:solidFill>
                  <a:srgbClr val="000000"/>
                </a:solidFill>
              </a:rPr>
              <a:t>Alternative Basic Monthly Claims via the FSP SCE application – </a:t>
            </a:r>
            <a:r>
              <a:rPr lang="en-US" sz="1600" b="1" dirty="0">
                <a:solidFill>
                  <a:srgbClr val="FF0000"/>
                </a:solidFill>
              </a:rPr>
              <a:t>d</a:t>
            </a:r>
            <a:r>
              <a:rPr lang="en-US" sz="1600" b="1" dirty="0" smtClean="0">
                <a:solidFill>
                  <a:srgbClr val="FF0000"/>
                </a:solidFill>
              </a:rPr>
              <a:t>ue </a:t>
            </a:r>
            <a:r>
              <a:rPr lang="en-US" sz="1600" b="1" dirty="0">
                <a:solidFill>
                  <a:srgbClr val="FF0000"/>
                </a:solidFill>
              </a:rPr>
              <a:t>November 30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800" dirty="0" smtClean="0">
                <a:solidFill>
                  <a:srgbClr val="000000"/>
                </a:solidFill>
              </a:rPr>
              <a:t>TEA will collect prior federal fiscal year data (October 2015– September 2016) in January 2017 from FSP and TDA and update the SOF in February 2017.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800" dirty="0" smtClean="0">
                <a:solidFill>
                  <a:srgbClr val="000000"/>
                </a:solidFill>
              </a:rPr>
              <a:t>If the charter school was in operation in 2015-2016, the 2016-2017 SCE actual enrollment is based on October 2015 – September 2016 highest six month’s average.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800" dirty="0" smtClean="0">
                <a:solidFill>
                  <a:srgbClr val="000000"/>
                </a:solidFill>
              </a:rPr>
              <a:t>If the charter school was not in operation in the 2015-2016 school year </a:t>
            </a:r>
            <a:r>
              <a:rPr lang="en-US" sz="1800" b="1" u="sng" dirty="0" smtClean="0">
                <a:solidFill>
                  <a:srgbClr val="000000"/>
                </a:solidFill>
              </a:rPr>
              <a:t>and</a:t>
            </a:r>
            <a:r>
              <a:rPr lang="en-US" sz="1800" dirty="0" smtClean="0">
                <a:solidFill>
                  <a:srgbClr val="000000"/>
                </a:solidFill>
              </a:rPr>
              <a:t> is a new charter school, TEA uses </a:t>
            </a:r>
            <a:r>
              <a:rPr lang="en-US" sz="1800" b="1" u="sng" dirty="0" smtClean="0">
                <a:solidFill>
                  <a:srgbClr val="000000"/>
                </a:solidFill>
              </a:rPr>
              <a:t>estimated</a:t>
            </a:r>
            <a:r>
              <a:rPr lang="en-US" sz="1800" dirty="0" smtClean="0">
                <a:solidFill>
                  <a:srgbClr val="000000"/>
                </a:solidFill>
              </a:rPr>
              <a:t> data from October 2016 - September 2017 for the school’s first two years of operation 2016-2017 and 2017-2018.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800" dirty="0" smtClean="0">
                <a:solidFill>
                  <a:srgbClr val="000000"/>
                </a:solidFill>
              </a:rPr>
              <a:t>New Charter Schools actual data for 2016-2017 and 2017-2018 will be updated in February 2018.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9740" t="22781" r="52922" b="34615"/>
          <a:stretch/>
        </p:blipFill>
        <p:spPr bwMode="auto">
          <a:xfrm>
            <a:off x="6096000" y="4953000"/>
            <a:ext cx="1828800" cy="1136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438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/>
          <a:lstStyle/>
          <a:p>
            <a:pPr algn="ctr"/>
            <a:r>
              <a:rPr lang="en-US" sz="2800" dirty="0" smtClean="0"/>
              <a:t>2016 – 2017 Summary of Finances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324600"/>
          </a:xfrm>
        </p:spPr>
        <p:txBody>
          <a:bodyPr/>
          <a:lstStyle/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b="1" dirty="0" smtClean="0">
                <a:solidFill>
                  <a:srgbClr val="000000"/>
                </a:solidFill>
              </a:rPr>
              <a:t>Initial SOF (reports prior or June 15, 2016)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 smtClean="0">
                <a:solidFill>
                  <a:srgbClr val="000000"/>
                </a:solidFill>
              </a:rPr>
              <a:t>Uses data from the FSP </a:t>
            </a:r>
            <a:r>
              <a:rPr lang="en-US" sz="1400" dirty="0">
                <a:solidFill>
                  <a:srgbClr val="000000"/>
                </a:solidFill>
              </a:rPr>
              <a:t>A</a:t>
            </a:r>
            <a:r>
              <a:rPr lang="en-US" sz="1400" dirty="0" smtClean="0">
                <a:solidFill>
                  <a:srgbClr val="000000"/>
                </a:solidFill>
              </a:rPr>
              <a:t>ttendance </a:t>
            </a:r>
            <a:r>
              <a:rPr lang="en-US" sz="1400" dirty="0">
                <a:solidFill>
                  <a:srgbClr val="000000"/>
                </a:solidFill>
              </a:rPr>
              <a:t>P</a:t>
            </a:r>
            <a:r>
              <a:rPr lang="en-US" sz="1400" dirty="0" smtClean="0">
                <a:solidFill>
                  <a:srgbClr val="000000"/>
                </a:solidFill>
              </a:rPr>
              <a:t>rojection Report.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 smtClean="0">
                <a:solidFill>
                  <a:srgbClr val="000000"/>
                </a:solidFill>
              </a:rPr>
              <a:t>Do not use for cash flow projections or budget.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b="1" dirty="0" smtClean="0">
                <a:solidFill>
                  <a:srgbClr val="000000"/>
                </a:solidFill>
              </a:rPr>
              <a:t>Preliminary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 smtClean="0">
                <a:solidFill>
                  <a:srgbClr val="000000"/>
                </a:solidFill>
              </a:rPr>
              <a:t>June 15, 2016 – Pre-approved rollover from 2015-2016  (except </a:t>
            </a:r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ew schools).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 smtClean="0">
                <a:solidFill>
                  <a:srgbClr val="000000"/>
                </a:solidFill>
              </a:rPr>
              <a:t>September 10, 2016 - Revised </a:t>
            </a:r>
            <a:r>
              <a:rPr lang="en-US" sz="1400" dirty="0">
                <a:solidFill>
                  <a:srgbClr val="000000"/>
                </a:solidFill>
              </a:rPr>
              <a:t>Estimates 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300" dirty="0" smtClean="0">
                <a:solidFill>
                  <a:srgbClr val="000000"/>
                </a:solidFill>
              </a:rPr>
              <a:t>Used to calculate payments until First Six-Week District Summary Report is approved.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 smtClean="0">
                <a:solidFill>
                  <a:srgbClr val="000000"/>
                </a:solidFill>
              </a:rPr>
              <a:t>Updated monthly with Six-Week District Summary attendance between the 8</a:t>
            </a:r>
            <a:r>
              <a:rPr lang="en-US" sz="1400" baseline="30000" dirty="0" smtClean="0">
                <a:solidFill>
                  <a:srgbClr val="000000"/>
                </a:solidFill>
              </a:rPr>
              <a:t>th</a:t>
            </a:r>
            <a:r>
              <a:rPr lang="en-US" sz="1400" dirty="0" smtClean="0">
                <a:solidFill>
                  <a:srgbClr val="000000"/>
                </a:solidFill>
              </a:rPr>
              <a:t> and 10</a:t>
            </a:r>
            <a:r>
              <a:rPr lang="en-US" sz="1400" baseline="30000" dirty="0" smtClean="0">
                <a:solidFill>
                  <a:srgbClr val="000000"/>
                </a:solidFill>
              </a:rPr>
              <a:t>th</a:t>
            </a:r>
            <a:r>
              <a:rPr lang="en-US" sz="1400" dirty="0" smtClean="0">
                <a:solidFill>
                  <a:srgbClr val="000000"/>
                </a:solidFill>
              </a:rPr>
              <a:t> of each month.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b="1" dirty="0" smtClean="0">
                <a:solidFill>
                  <a:srgbClr val="000000"/>
                </a:solidFill>
              </a:rPr>
              <a:t>Estimates </a:t>
            </a:r>
            <a:r>
              <a:rPr lang="en-US" sz="1600" b="1" dirty="0">
                <a:solidFill>
                  <a:srgbClr val="000000"/>
                </a:solidFill>
              </a:rPr>
              <a:t>with annual </a:t>
            </a:r>
            <a:r>
              <a:rPr lang="en-US" sz="1600" b="1" dirty="0" smtClean="0">
                <a:solidFill>
                  <a:srgbClr val="000000"/>
                </a:solidFill>
              </a:rPr>
              <a:t>updates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 smtClean="0">
                <a:solidFill>
                  <a:srgbClr val="000000"/>
                </a:solidFill>
              </a:rPr>
              <a:t>State </a:t>
            </a:r>
            <a:r>
              <a:rPr lang="en-US" sz="1400" dirty="0">
                <a:solidFill>
                  <a:srgbClr val="000000"/>
                </a:solidFill>
              </a:rPr>
              <a:t>Compensatory Education updated February </a:t>
            </a:r>
            <a:r>
              <a:rPr lang="en-US" sz="1400" dirty="0" smtClean="0">
                <a:solidFill>
                  <a:srgbClr val="000000"/>
                </a:solidFill>
              </a:rPr>
              <a:t>2017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>
                <a:solidFill>
                  <a:srgbClr val="000000"/>
                </a:solidFill>
              </a:rPr>
              <a:t>High School ADA updated October </a:t>
            </a:r>
            <a:r>
              <a:rPr lang="en-US" sz="1400" dirty="0" smtClean="0">
                <a:solidFill>
                  <a:srgbClr val="000000"/>
                </a:solidFill>
              </a:rPr>
              <a:t>2017 (near final settle-up)</a:t>
            </a:r>
            <a:endParaRPr lang="en-US" sz="1400" dirty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 smtClean="0">
                <a:solidFill>
                  <a:srgbClr val="000000"/>
                </a:solidFill>
              </a:rPr>
              <a:t>Transportation and Staff Salary updated in October 2017 and April 2018 (near final settle-up)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 smtClean="0">
                <a:solidFill>
                  <a:srgbClr val="000000"/>
                </a:solidFill>
              </a:rPr>
              <a:t>Extended School Year (ESY) and Advanced Career Technology Education updated April 2018 (final settle-up)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b="1" dirty="0" smtClean="0">
                <a:solidFill>
                  <a:srgbClr val="000000"/>
                </a:solidFill>
              </a:rPr>
              <a:t>Near Final Settle-Up 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 smtClean="0">
                <a:solidFill>
                  <a:srgbClr val="000000"/>
                </a:solidFill>
              </a:rPr>
              <a:t>September/October 2017 (PEIMS data, Transportation actual, Staff Salary actual, HS ADA actual)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 smtClean="0">
                <a:solidFill>
                  <a:srgbClr val="000000"/>
                </a:solidFill>
              </a:rPr>
              <a:t>If FSP ledger balance is positive, payment will be made to charter school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 smtClean="0">
                <a:solidFill>
                  <a:srgbClr val="000000"/>
                </a:solidFill>
              </a:rPr>
              <a:t>If FSP ledger is negative, balance will be transferred to 2017-2018 school year and allocation for 2017-2018 will be reduced.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b="1" dirty="0" smtClean="0">
                <a:solidFill>
                  <a:srgbClr val="000000"/>
                </a:solidFill>
              </a:rPr>
              <a:t>Final Settle-Up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 smtClean="0">
                <a:solidFill>
                  <a:srgbClr val="000000"/>
                </a:solidFill>
              </a:rPr>
              <a:t>March/April 2017 (ESY PEIMS </a:t>
            </a:r>
            <a:r>
              <a:rPr lang="en-US" sz="1400" dirty="0">
                <a:solidFill>
                  <a:srgbClr val="000000"/>
                </a:solidFill>
              </a:rPr>
              <a:t>data</a:t>
            </a:r>
            <a:r>
              <a:rPr lang="en-US" sz="1400" dirty="0" smtClean="0">
                <a:solidFill>
                  <a:srgbClr val="000000"/>
                </a:solidFill>
              </a:rPr>
              <a:t>, Advanced CATE, SCE if new prior year)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>
                <a:solidFill>
                  <a:srgbClr val="000000"/>
                </a:solidFill>
              </a:rPr>
              <a:t>If FSP ledger balance is positive, payment will be made to charter school</a:t>
            </a:r>
          </a:p>
          <a:p>
            <a:pPr marL="2944812" lvl="8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If FSP ledger is negative, balance will be transferred to 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2017-2018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school year 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allocation for 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2017-2018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will be reduced.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600" dirty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9740" t="22781" r="52922" b="34615"/>
          <a:stretch/>
        </p:blipFill>
        <p:spPr bwMode="auto">
          <a:xfrm>
            <a:off x="5257800" y="390525"/>
            <a:ext cx="1828800" cy="1136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609600"/>
          </a:xfrm>
          <a:noFill/>
        </p:spPr>
        <p:txBody>
          <a:bodyPr/>
          <a:lstStyle/>
          <a:p>
            <a:r>
              <a:rPr lang="en-US" dirty="0" smtClean="0"/>
              <a:t>Contact Information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0" y="609600"/>
            <a:ext cx="8991600" cy="6019800"/>
          </a:xfrm>
        </p:spPr>
        <p:txBody>
          <a:bodyPr/>
          <a:lstStyle/>
          <a:p>
            <a:r>
              <a:rPr lang="en-US" sz="1800" dirty="0" smtClean="0">
                <a:solidFill>
                  <a:srgbClr val="000000"/>
                </a:solidFill>
              </a:rPr>
              <a:t>State Funding Division</a:t>
            </a:r>
          </a:p>
          <a:p>
            <a:pPr lvl="1"/>
            <a:r>
              <a:rPr lang="en-US" sz="1600" b="1" dirty="0" smtClean="0">
                <a:solidFill>
                  <a:srgbClr val="000000"/>
                </a:solidFill>
              </a:rPr>
              <a:t>sfinance@tea.texas.gov</a:t>
            </a:r>
            <a:r>
              <a:rPr lang="en-US" sz="1600" dirty="0" smtClean="0">
                <a:solidFill>
                  <a:srgbClr val="000000"/>
                </a:solidFill>
              </a:rPr>
              <a:t>		(512) 463-9238	 (512) 305-9165 Fax</a:t>
            </a:r>
          </a:p>
          <a:p>
            <a:r>
              <a:rPr lang="en-US" sz="1700" dirty="0" smtClean="0">
                <a:solidFill>
                  <a:srgbClr val="000000"/>
                </a:solidFill>
              </a:rPr>
              <a:t>Student Attendance Questions</a:t>
            </a:r>
          </a:p>
          <a:p>
            <a:pPr lvl="1"/>
            <a:r>
              <a:rPr lang="en-US" sz="1600" b="1" dirty="0" smtClean="0">
                <a:solidFill>
                  <a:srgbClr val="000000"/>
                </a:solidFill>
              </a:rPr>
              <a:t>attendance@tea.texas.gov</a:t>
            </a:r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Al McKenzie - Director</a:t>
            </a:r>
          </a:p>
          <a:p>
            <a:pPr lvl="1"/>
            <a:r>
              <a:rPr lang="en-US" sz="1600" b="1" dirty="0">
                <a:solidFill>
                  <a:srgbClr val="000000"/>
                </a:solidFill>
              </a:rPr>
              <a:t>A</a:t>
            </a:r>
            <a:r>
              <a:rPr lang="en-US" sz="1600" b="1" dirty="0" smtClean="0">
                <a:solidFill>
                  <a:srgbClr val="000000"/>
                </a:solidFill>
              </a:rPr>
              <a:t>l.McKenzie@tea.texas.gov</a:t>
            </a:r>
            <a:r>
              <a:rPr lang="en-US" sz="1600" dirty="0" smtClean="0">
                <a:solidFill>
                  <a:srgbClr val="000000"/>
                </a:solidFill>
              </a:rPr>
              <a:t> 	(512) 463-9186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Amy Copeland – Assistant Director</a:t>
            </a:r>
          </a:p>
          <a:p>
            <a:pPr lvl="1"/>
            <a:r>
              <a:rPr lang="en-US" sz="1600" b="1" dirty="0" smtClean="0">
                <a:solidFill>
                  <a:srgbClr val="000000"/>
                </a:solidFill>
              </a:rPr>
              <a:t>Amy.Copeland@tea.texas.gov</a:t>
            </a:r>
            <a:r>
              <a:rPr lang="en-US" sz="1600" dirty="0" smtClean="0">
                <a:solidFill>
                  <a:srgbClr val="000000"/>
                </a:solidFill>
              </a:rPr>
              <a:t> 		(512) 463-8732  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Nora T. Rainey - Charter School Finance</a:t>
            </a:r>
          </a:p>
          <a:p>
            <a:pPr lvl="1">
              <a:buSzPct val="68000"/>
              <a:buFont typeface="Courier New" pitchFamily="49" charset="0"/>
              <a:buChar char="o"/>
            </a:pPr>
            <a:r>
              <a:rPr lang="en-US" sz="1600" b="1" dirty="0" smtClean="0">
                <a:solidFill>
                  <a:srgbClr val="000000"/>
                </a:solidFill>
              </a:rPr>
              <a:t>Nora.Rainey@tea.texas.gov </a:t>
            </a:r>
            <a:r>
              <a:rPr lang="en-US" sz="1600" dirty="0" smtClean="0">
                <a:solidFill>
                  <a:srgbClr val="000000"/>
                </a:solidFill>
              </a:rPr>
              <a:t>       	(512) 463-7298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800" dirty="0">
                <a:solidFill>
                  <a:srgbClr val="000000"/>
                </a:solidFill>
              </a:rPr>
              <a:t>Ashley Behnke - State Comp Ed, OFSDP, OFYP</a:t>
            </a:r>
          </a:p>
          <a:p>
            <a:pPr lvl="1">
              <a:buSzPct val="68000"/>
              <a:buFont typeface="Courier New" pitchFamily="49" charset="0"/>
              <a:buChar char="o"/>
            </a:pPr>
            <a:r>
              <a:rPr lang="en-US" sz="1600" b="1" dirty="0">
                <a:solidFill>
                  <a:srgbClr val="000000"/>
                </a:solidFill>
              </a:rPr>
              <a:t>Ashley.Behnke@tea.texas.gov       	</a:t>
            </a:r>
            <a:r>
              <a:rPr lang="en-US" sz="1600" dirty="0">
                <a:solidFill>
                  <a:srgbClr val="000000"/>
                </a:solidFill>
              </a:rPr>
              <a:t>(512) 463-4834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800" dirty="0" smtClean="0">
                <a:solidFill>
                  <a:srgbClr val="000000"/>
                </a:solidFill>
                <a:ea typeface="+mn-ea"/>
              </a:rPr>
              <a:t>Cassie Huggins – New Instructional Facilities Allotment (NIFA)</a:t>
            </a:r>
          </a:p>
          <a:p>
            <a:pPr marL="603250" lvl="2" indent="-255588">
              <a:spcBef>
                <a:spcPts val="400"/>
              </a:spcBef>
              <a:buClrTx/>
              <a:buSzPct val="68000"/>
              <a:buFont typeface="Courier New" pitchFamily="49" charset="0"/>
              <a:buChar char="o"/>
            </a:pPr>
            <a:r>
              <a:rPr lang="en-US" sz="1600" b="1" dirty="0" smtClean="0">
                <a:solidFill>
                  <a:srgbClr val="000000"/>
                </a:solidFill>
              </a:rPr>
              <a:t>Cassie.Huggins@tea.texas.gov</a:t>
            </a:r>
            <a:r>
              <a:rPr lang="en-US" sz="1600" dirty="0" smtClean="0">
                <a:solidFill>
                  <a:srgbClr val="000000"/>
                </a:solidFill>
              </a:rPr>
              <a:t> 		(512) 463-9232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Al Johnson - Staff Salary; FSP Application (TEA SE)</a:t>
            </a:r>
          </a:p>
          <a:p>
            <a:pPr lvl="1">
              <a:buSzPct val="68000"/>
              <a:buFont typeface="Courier New" pitchFamily="49" charset="0"/>
              <a:buChar char="o"/>
            </a:pPr>
            <a:r>
              <a:rPr lang="en-US" sz="1600" b="1" dirty="0" smtClean="0">
                <a:solidFill>
                  <a:srgbClr val="000000"/>
                </a:solidFill>
              </a:rPr>
              <a:t>Al.Johnson@tea.texas.gov</a:t>
            </a:r>
            <a:r>
              <a:rPr lang="en-US" sz="1600" dirty="0" smtClean="0">
                <a:solidFill>
                  <a:srgbClr val="000000"/>
                </a:solidFill>
              </a:rPr>
              <a:t>         	                  (512) 463-9260</a:t>
            </a:r>
            <a:endParaRPr lang="en-US" sz="1600" dirty="0" smtClean="0">
              <a:solidFill>
                <a:srgbClr val="000000"/>
              </a:solidFill>
              <a:hlinkClick r:id="rId3"/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Danny Sanchez - Transportation</a:t>
            </a:r>
          </a:p>
          <a:p>
            <a:pPr lvl="1">
              <a:buSzPct val="68000"/>
              <a:buFont typeface="Courier New" pitchFamily="49" charset="0"/>
              <a:buChar char="o"/>
            </a:pPr>
            <a:r>
              <a:rPr lang="en-US" sz="1600" b="1" dirty="0" smtClean="0">
                <a:solidFill>
                  <a:srgbClr val="000000"/>
                </a:solidFill>
              </a:rPr>
              <a:t>Danny.Sanchez@tea.texas.gov </a:t>
            </a:r>
            <a:r>
              <a:rPr lang="en-US" sz="1600" dirty="0" smtClean="0">
                <a:solidFill>
                  <a:srgbClr val="000000"/>
                </a:solidFill>
              </a:rPr>
              <a:t>      	(512) 463-9190</a:t>
            </a:r>
          </a:p>
          <a:p>
            <a:pPr lvl="1">
              <a:buSzPct val="68000"/>
              <a:buFont typeface="Courier New" pitchFamily="49" charset="0"/>
              <a:buChar char="o"/>
            </a:pPr>
            <a:endParaRPr lang="en-US" sz="1800" b="1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4" cstate="print"/>
          <a:srcRect l="9740" t="22781" r="52922" b="34615"/>
          <a:stretch/>
        </p:blipFill>
        <p:spPr bwMode="auto">
          <a:xfrm>
            <a:off x="6953250" y="1447800"/>
            <a:ext cx="2190750" cy="137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</p:spPr>
        <p:txBody>
          <a:bodyPr/>
          <a:lstStyle/>
          <a:p>
            <a:pPr algn="ctr"/>
            <a:r>
              <a:rPr lang="en-US" sz="6000" dirty="0" smtClean="0">
                <a:latin typeface="Calibri" pitchFamily="34" charset="0"/>
                <a:cs typeface="Calibri" pitchFamily="34" charset="0"/>
              </a:rPr>
              <a:t>Agenda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76200" y="1143000"/>
            <a:ext cx="9067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1000" dirty="0" smtClean="0">
              <a:solidFill>
                <a:srgbClr val="000000"/>
              </a:solidFill>
            </a:endParaRPr>
          </a:p>
          <a:p>
            <a:pPr marL="109537" indent="0">
              <a:lnSpc>
                <a:spcPct val="90000"/>
              </a:lnSpc>
              <a:buNone/>
            </a:pPr>
            <a:endParaRPr lang="en-US" sz="12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House Bill 2610 Update</a:t>
            </a:r>
          </a:p>
          <a:p>
            <a:pPr>
              <a:lnSpc>
                <a:spcPct val="90000"/>
              </a:lnSpc>
            </a:pPr>
            <a:endParaRPr lang="en-US" sz="12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Waivers</a:t>
            </a:r>
          </a:p>
          <a:p>
            <a:pPr>
              <a:lnSpc>
                <a:spcPct val="90000"/>
              </a:lnSpc>
            </a:pPr>
            <a:endParaRPr lang="en-US" sz="12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Texas Education Agency Secure Environment (TEASE)</a:t>
            </a:r>
          </a:p>
          <a:p>
            <a:pPr>
              <a:lnSpc>
                <a:spcPct val="90000"/>
              </a:lnSpc>
            </a:pPr>
            <a:endParaRPr lang="en-US" sz="12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2016 – 2017 FSP </a:t>
            </a:r>
            <a:r>
              <a:rPr lang="en-US" sz="2800" dirty="0">
                <a:solidFill>
                  <a:srgbClr val="000000"/>
                </a:solidFill>
              </a:rPr>
              <a:t>Reports and Deadlines</a:t>
            </a:r>
          </a:p>
          <a:p>
            <a:pPr marL="109537" indent="0">
              <a:lnSpc>
                <a:spcPct val="90000"/>
              </a:lnSpc>
              <a:buNone/>
            </a:pPr>
            <a:endParaRPr lang="en-US" sz="12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2016 – 2017 State </a:t>
            </a:r>
            <a:r>
              <a:rPr lang="en-US" sz="2800" dirty="0">
                <a:solidFill>
                  <a:srgbClr val="000000"/>
                </a:solidFill>
              </a:rPr>
              <a:t>Compensatory Education (SCE)</a:t>
            </a:r>
          </a:p>
          <a:p>
            <a:pPr>
              <a:lnSpc>
                <a:spcPct val="90000"/>
              </a:lnSpc>
            </a:pPr>
            <a:endParaRPr lang="en-US" sz="12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2016 – 2017 Summary </a:t>
            </a:r>
            <a:r>
              <a:rPr lang="en-US" sz="2800" dirty="0">
                <a:solidFill>
                  <a:srgbClr val="000000"/>
                </a:solidFill>
              </a:rPr>
              <a:t>of Finances (SOF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endParaRPr lang="en-US" sz="12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1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36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1000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/>
          <a:srcRect l="9740" t="22781" r="52922" b="34615"/>
          <a:stretch/>
        </p:blipFill>
        <p:spPr bwMode="auto">
          <a:xfrm>
            <a:off x="6724650" y="1143000"/>
            <a:ext cx="2190750" cy="137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162791" y="0"/>
            <a:ext cx="8534400" cy="381000"/>
          </a:xfrm>
          <a:noFill/>
        </p:spPr>
        <p:txBody>
          <a:bodyPr/>
          <a:lstStyle/>
          <a:p>
            <a:pPr algn="ctr"/>
            <a:r>
              <a:rPr lang="en-US" sz="2800" b="1" dirty="0" smtClean="0"/>
              <a:t>House Bill 2610 Update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0" y="914400"/>
            <a:ext cx="8991600" cy="5715000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en-US" sz="1700" b="1" dirty="0" smtClean="0">
              <a:solidFill>
                <a:srgbClr val="FF0000"/>
              </a:solidFill>
            </a:endParaRPr>
          </a:p>
          <a:p>
            <a:pPr lvl="2">
              <a:buFont typeface="Courier New" pitchFamily="49" charset="0"/>
              <a:buChar char="o"/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/>
          <a:srcRect l="9740" t="22781" r="52922" b="34615"/>
          <a:stretch/>
        </p:blipFill>
        <p:spPr bwMode="auto">
          <a:xfrm>
            <a:off x="6506441" y="152400"/>
            <a:ext cx="2190750" cy="137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381000"/>
            <a:ext cx="8991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6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5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3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  <a:lvl6pPr marL="18288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600">
                <a:solidFill>
                  <a:schemeClr val="tx1"/>
                </a:solidFill>
                <a:latin typeface="+mn-lt"/>
              </a:defRPr>
            </a:lvl6pPr>
            <a:lvl7pPr marL="2286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600">
                <a:solidFill>
                  <a:schemeClr val="tx1"/>
                </a:solidFill>
                <a:latin typeface="+mn-lt"/>
              </a:defRPr>
            </a:lvl7pPr>
            <a:lvl8pPr marL="27432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600">
                <a:solidFill>
                  <a:schemeClr val="tx1"/>
                </a:solidFill>
                <a:latin typeface="+mn-lt"/>
              </a:defRPr>
            </a:lvl8pPr>
            <a:lvl9pPr marL="32004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600">
                <a:solidFill>
                  <a:schemeClr val="tx1"/>
                </a:solidFill>
                <a:latin typeface="+mn-lt"/>
              </a:defRPr>
            </a:lvl9pPr>
          </a:lstStyle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800" b="1" dirty="0">
                <a:solidFill>
                  <a:srgbClr val="000000"/>
                </a:solidFill>
              </a:rPr>
              <a:t>House Bill 2610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 smtClean="0">
                <a:solidFill>
                  <a:srgbClr val="000000"/>
                </a:solidFill>
              </a:rPr>
              <a:t>Amends Texas education Code Section 25.081.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 smtClean="0">
                <a:solidFill>
                  <a:srgbClr val="000000"/>
                </a:solidFill>
              </a:rPr>
              <a:t>Replaces 180 days with 75,600 minutes.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 smtClean="0">
                <a:solidFill>
                  <a:srgbClr val="000000"/>
                </a:solidFill>
              </a:rPr>
              <a:t>Includes lunch, intermissions and recess.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>
                <a:solidFill>
                  <a:srgbClr val="000000"/>
                </a:solidFill>
              </a:rPr>
              <a:t>Prior to HB 2610 charter schools had to comply with both the student basis of funding (2 to 4 hour rule) and the school basis of funding (180 days) in order to receive full funding.  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>
                <a:solidFill>
                  <a:srgbClr val="000000"/>
                </a:solidFill>
              </a:rPr>
              <a:t>Since HB 2610 passed, schools must comply with both the 2 to 4 hour rule for </a:t>
            </a:r>
            <a:r>
              <a:rPr lang="en-US" sz="1400" dirty="0" smtClean="0">
                <a:solidFill>
                  <a:srgbClr val="000000"/>
                </a:solidFill>
              </a:rPr>
              <a:t>the student </a:t>
            </a:r>
            <a:r>
              <a:rPr lang="en-US" sz="1400" dirty="0">
                <a:solidFill>
                  <a:srgbClr val="000000"/>
                </a:solidFill>
              </a:rPr>
              <a:t>and the 75,600 minutes of school time offered to the </a:t>
            </a:r>
            <a:r>
              <a:rPr lang="en-US" sz="1400" dirty="0" smtClean="0">
                <a:solidFill>
                  <a:srgbClr val="000000"/>
                </a:solidFill>
              </a:rPr>
              <a:t>student.</a:t>
            </a:r>
            <a:r>
              <a:rPr lang="en-US" sz="1400" dirty="0">
                <a:solidFill>
                  <a:srgbClr val="000000"/>
                </a:solidFill>
              </a:rPr>
              <a:t>    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 smtClean="0">
                <a:solidFill>
                  <a:srgbClr val="000000"/>
                </a:solidFill>
              </a:rPr>
              <a:t>HB 2610 allows </a:t>
            </a:r>
            <a:r>
              <a:rPr lang="en-US" sz="1400" dirty="0">
                <a:solidFill>
                  <a:srgbClr val="000000"/>
                </a:solidFill>
              </a:rPr>
              <a:t>charter schools to extend school day  instead of making up a missed school day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 smtClean="0">
                <a:solidFill>
                  <a:srgbClr val="000000"/>
                </a:solidFill>
              </a:rPr>
              <a:t>Schools must build 2 days or 840 contingency minutes to initial calendar to  use if needed to make up first two missed school days. 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 smtClean="0">
                <a:solidFill>
                  <a:srgbClr val="000000"/>
                </a:solidFill>
              </a:rPr>
              <a:t>School year cannot end prior to May 15 </a:t>
            </a:r>
            <a:endParaRPr lang="en-US" sz="1400" dirty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 smtClean="0">
                <a:solidFill>
                  <a:srgbClr val="000000"/>
                </a:solidFill>
              </a:rPr>
              <a:t>One-Time waiver for </a:t>
            </a:r>
            <a:r>
              <a:rPr lang="en-US" sz="1400" dirty="0">
                <a:solidFill>
                  <a:srgbClr val="000000"/>
                </a:solidFill>
              </a:rPr>
              <a:t>75,600 </a:t>
            </a:r>
            <a:r>
              <a:rPr lang="en-US" sz="1400" dirty="0" smtClean="0">
                <a:solidFill>
                  <a:srgbClr val="000000"/>
                </a:solidFill>
              </a:rPr>
              <a:t>minute </a:t>
            </a:r>
            <a:r>
              <a:rPr lang="en-US" sz="1400" dirty="0">
                <a:solidFill>
                  <a:srgbClr val="000000"/>
                </a:solidFill>
              </a:rPr>
              <a:t>r</a:t>
            </a:r>
            <a:r>
              <a:rPr lang="en-US" sz="1400" dirty="0" smtClean="0">
                <a:solidFill>
                  <a:srgbClr val="000000"/>
                </a:solidFill>
              </a:rPr>
              <a:t>equirement is </a:t>
            </a:r>
            <a:r>
              <a:rPr lang="en-US" sz="1400" dirty="0">
                <a:solidFill>
                  <a:srgbClr val="000000"/>
                </a:solidFill>
              </a:rPr>
              <a:t>a</a:t>
            </a:r>
            <a:r>
              <a:rPr lang="en-US" sz="1400" dirty="0" smtClean="0">
                <a:solidFill>
                  <a:srgbClr val="000000"/>
                </a:solidFill>
              </a:rPr>
              <a:t>vailable for:</a:t>
            </a: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200" dirty="0" smtClean="0"/>
              <a:t>Alternative </a:t>
            </a:r>
            <a:r>
              <a:rPr lang="en-US" sz="1200" dirty="0"/>
              <a:t>Education Programs (AEP</a:t>
            </a:r>
            <a:r>
              <a:rPr lang="en-US" sz="1200" dirty="0" smtClean="0"/>
              <a:t>) </a:t>
            </a: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200" dirty="0" smtClean="0"/>
              <a:t>Disciplinary </a:t>
            </a:r>
            <a:r>
              <a:rPr lang="en-US" sz="1200" dirty="0"/>
              <a:t>Alternative Education Programs (DAEP</a:t>
            </a:r>
            <a:r>
              <a:rPr lang="en-US" sz="1200" dirty="0" smtClean="0"/>
              <a:t>) </a:t>
            </a: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200" dirty="0" smtClean="0"/>
              <a:t>Charter </a:t>
            </a:r>
            <a:r>
              <a:rPr lang="en-US" sz="1200" dirty="0"/>
              <a:t>schools that provide an instructional day of less than 420 </a:t>
            </a:r>
            <a:r>
              <a:rPr lang="en-US" sz="1200" dirty="0" smtClean="0"/>
              <a:t>minutes </a:t>
            </a: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200" dirty="0" smtClean="0"/>
              <a:t>Prekindergarten </a:t>
            </a:r>
            <a:r>
              <a:rPr lang="en-US" sz="1200" dirty="0"/>
              <a:t>programs that offer a school day of less than a 210 minutes but offer at least 120 minutes of instruction per </a:t>
            </a:r>
            <a:r>
              <a:rPr lang="en-US" sz="1200" dirty="0" smtClean="0"/>
              <a:t>day</a:t>
            </a: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200" dirty="0" smtClean="0"/>
              <a:t>Waiver application is required</a:t>
            </a:r>
            <a:endParaRPr lang="en-US" sz="1200" dirty="0"/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dirty="0" smtClean="0">
                <a:solidFill>
                  <a:srgbClr val="000000"/>
                </a:solidFill>
              </a:rPr>
              <a:t>Calendars will be submitted via Texas Student Data System (TSDS).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b="1" u="sng" dirty="0">
                <a:solidFill>
                  <a:srgbClr val="000000"/>
                </a:solidFill>
              </a:rPr>
              <a:t>Charter Schools will no longer submit Calendars Track reports on the Foundation School Program (FSP) payment system.</a:t>
            </a:r>
            <a:endParaRPr lang="en-US" sz="1600" b="1" u="sng" dirty="0">
              <a:solidFill>
                <a:srgbClr val="000000"/>
              </a:solidFill>
            </a:endParaRPr>
          </a:p>
          <a:p>
            <a:pPr marL="1317624" lvl="5" indent="0">
              <a:spcBef>
                <a:spcPts val="400"/>
              </a:spcBef>
              <a:buSzPct val="68000"/>
              <a:buNone/>
            </a:pPr>
            <a:endParaRPr lang="en-US" sz="1400" b="1" dirty="0" smtClean="0">
              <a:solidFill>
                <a:srgbClr val="000000"/>
              </a:solidFill>
            </a:endParaRPr>
          </a:p>
          <a:p>
            <a:pPr marL="1317624" lvl="5" indent="0">
              <a:spcBef>
                <a:spcPts val="400"/>
              </a:spcBef>
              <a:buSzPct val="68000"/>
              <a:buNone/>
            </a:pPr>
            <a:endParaRPr lang="en-US" sz="1400" b="1" dirty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800" kern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" y="5410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0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algn="ctr"/>
            <a:r>
              <a:rPr lang="en-US" sz="3600" dirty="0" smtClean="0"/>
              <a:t>Waivers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019800"/>
          </a:xfrm>
        </p:spPr>
        <p:txBody>
          <a:bodyPr/>
          <a:lstStyle/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900" b="1" dirty="0">
                <a:solidFill>
                  <a:srgbClr val="000000"/>
                </a:solidFill>
              </a:rPr>
              <a:t>Calendar Track (s) on your local student attendance system must </a:t>
            </a:r>
            <a:r>
              <a:rPr lang="en-US" sz="1900" b="1" u="sng" dirty="0">
                <a:solidFill>
                  <a:srgbClr val="000000"/>
                </a:solidFill>
              </a:rPr>
              <a:t>still</a:t>
            </a:r>
            <a:r>
              <a:rPr lang="en-US" sz="1900" b="1" dirty="0">
                <a:solidFill>
                  <a:srgbClr val="000000"/>
                </a:solidFill>
              </a:rPr>
              <a:t> be updated and accurate </a:t>
            </a:r>
            <a:r>
              <a:rPr lang="en-US" sz="1900" b="1" u="sng" dirty="0">
                <a:solidFill>
                  <a:srgbClr val="000000"/>
                </a:solidFill>
              </a:rPr>
              <a:t>prior</a:t>
            </a:r>
            <a:r>
              <a:rPr lang="en-US" sz="1900" b="1" dirty="0">
                <a:solidFill>
                  <a:srgbClr val="000000"/>
                </a:solidFill>
              </a:rPr>
              <a:t> to generating the Six Week District Summary Report.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800" b="1" dirty="0" smtClean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900" b="1" dirty="0" smtClean="0">
                <a:solidFill>
                  <a:srgbClr val="000000"/>
                </a:solidFill>
              </a:rPr>
              <a:t>Apply for waivers as soon as possible and update local system calendar(s)</a:t>
            </a: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800" dirty="0" smtClean="0">
                <a:solidFill>
                  <a:srgbClr val="000000"/>
                </a:solidFill>
              </a:rPr>
              <a:t>Staff Development</a:t>
            </a: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800" dirty="0" smtClean="0">
                <a:solidFill>
                  <a:srgbClr val="000000"/>
                </a:solidFill>
              </a:rPr>
              <a:t>Missed School Days</a:t>
            </a: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800" dirty="0" smtClean="0">
                <a:solidFill>
                  <a:srgbClr val="000000"/>
                </a:solidFill>
              </a:rPr>
              <a:t>Low Attendance</a:t>
            </a: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800" dirty="0" smtClean="0">
                <a:solidFill>
                  <a:srgbClr val="000000"/>
                </a:solidFill>
              </a:rPr>
              <a:t>Early Release Days</a:t>
            </a: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800" dirty="0" smtClean="0">
                <a:solidFill>
                  <a:srgbClr val="000000"/>
                </a:solidFill>
              </a:rPr>
              <a:t>House Bill 2610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800" b="1" dirty="0" smtClean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900" b="1" dirty="0" smtClean="0">
                <a:solidFill>
                  <a:srgbClr val="000000"/>
                </a:solidFill>
              </a:rPr>
              <a:t>Maximum minutes that can be waived for Staff Development, Missed School Days, Low Attendance and Early Release Days is 4,200. 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800" b="1" dirty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900" b="1" dirty="0" smtClean="0">
                <a:solidFill>
                  <a:srgbClr val="000000"/>
                </a:solidFill>
              </a:rPr>
              <a:t>For </a:t>
            </a:r>
            <a:r>
              <a:rPr lang="en-US" sz="1900" b="1" dirty="0">
                <a:solidFill>
                  <a:srgbClr val="000000"/>
                </a:solidFill>
              </a:rPr>
              <a:t>a list of your approved waivers, please go to the Waivers Online Report at : </a:t>
            </a:r>
            <a:r>
              <a:rPr lang="en-US" sz="1600" b="1" i="1" u="sng" dirty="0">
                <a:solidFill>
                  <a:schemeClr val="accent1"/>
                </a:solidFill>
                <a:hlinkClick r:id="rId3"/>
              </a:rPr>
              <a:t>http://mansfield.tea.state.tx.us/Tea.Waivers.Web/Default.aspx</a:t>
            </a:r>
            <a:r>
              <a:rPr lang="en-US" sz="1600" b="1" i="1" u="sng" dirty="0">
                <a:solidFill>
                  <a:schemeClr val="accent1"/>
                </a:solidFill>
              </a:rPr>
              <a:t>.  </a:t>
            </a:r>
            <a:endParaRPr lang="en-US" sz="1600" b="1" i="1" u="sng" dirty="0" smtClean="0">
              <a:solidFill>
                <a:schemeClr val="accent1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800" b="1" dirty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900" b="1" dirty="0">
                <a:solidFill>
                  <a:srgbClr val="000000"/>
                </a:solidFill>
              </a:rPr>
              <a:t>For assistance with the waiver approval process, please select the following link: </a:t>
            </a:r>
            <a:r>
              <a:rPr lang="en-US" sz="1600" b="1" i="1" u="sng" dirty="0">
                <a:solidFill>
                  <a:schemeClr val="accent1"/>
                </a:solidFill>
                <a:hlinkClick r:id="rId4"/>
              </a:rPr>
              <a:t>http://tea.texas.gov/Texas_Schools/Waivers/State_Waivers/Automated_Waivers_Application_Instructions/</a:t>
            </a:r>
            <a:r>
              <a:rPr lang="en-US" sz="1600" b="1" i="1" u="sng" dirty="0">
                <a:solidFill>
                  <a:schemeClr val="accent1"/>
                </a:solidFill>
              </a:rPr>
              <a:t>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900" b="1" dirty="0" smtClean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900" b="1" dirty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900" b="1" dirty="0">
              <a:solidFill>
                <a:srgbClr val="000000"/>
              </a:solidFill>
            </a:endParaRP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800" b="1" dirty="0" smtClean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900" b="1" dirty="0" smtClean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700" b="1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169" y="1752601"/>
            <a:ext cx="1914832" cy="16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8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162791" y="0"/>
            <a:ext cx="8534400" cy="304800"/>
          </a:xfrm>
          <a:noFill/>
        </p:spPr>
        <p:txBody>
          <a:bodyPr/>
          <a:lstStyle/>
          <a:p>
            <a:pPr algn="ctr"/>
            <a:r>
              <a:rPr lang="en-US" sz="2000" dirty="0" smtClean="0"/>
              <a:t>Texas Education Agency Secure Environment (TEASE)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0" y="914400"/>
            <a:ext cx="8991600" cy="5715000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en-US" sz="1700" b="1" dirty="0" smtClean="0">
              <a:solidFill>
                <a:srgbClr val="FF0000"/>
              </a:solidFill>
            </a:endParaRPr>
          </a:p>
          <a:p>
            <a:pPr lvl="2">
              <a:buFont typeface="Courier New" pitchFamily="49" charset="0"/>
              <a:buChar char="o"/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/>
          <a:srcRect l="9740" t="22781" r="52922" b="34615"/>
          <a:stretch/>
        </p:blipFill>
        <p:spPr bwMode="auto">
          <a:xfrm>
            <a:off x="6629400" y="3086100"/>
            <a:ext cx="2190750" cy="137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309716"/>
            <a:ext cx="8839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6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5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3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  <a:lvl6pPr marL="18288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600">
                <a:solidFill>
                  <a:schemeClr val="tx1"/>
                </a:solidFill>
                <a:latin typeface="+mn-lt"/>
              </a:defRPr>
            </a:lvl6pPr>
            <a:lvl7pPr marL="2286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600">
                <a:solidFill>
                  <a:schemeClr val="tx1"/>
                </a:solidFill>
                <a:latin typeface="+mn-lt"/>
              </a:defRPr>
            </a:lvl7pPr>
            <a:lvl8pPr marL="27432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600">
                <a:solidFill>
                  <a:schemeClr val="tx1"/>
                </a:solidFill>
                <a:latin typeface="+mn-lt"/>
              </a:defRPr>
            </a:lvl8pPr>
            <a:lvl9pPr marL="32004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600">
                <a:solidFill>
                  <a:schemeClr val="tx1"/>
                </a:solidFill>
                <a:latin typeface="+mn-lt"/>
              </a:defRPr>
            </a:lvl9pPr>
          </a:lstStyle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b="1" dirty="0" smtClean="0">
                <a:solidFill>
                  <a:srgbClr val="000000"/>
                </a:solidFill>
              </a:rPr>
              <a:t>Adding new staff or modifying existing TEASE user access to the Foundation School Program (FSP) 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b="1" dirty="0" smtClean="0">
                <a:solidFill>
                  <a:srgbClr val="000000"/>
                </a:solidFill>
              </a:rPr>
              <a:t>New Users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altLang="en-US" sz="1200" dirty="0">
                <a:solidFill>
                  <a:schemeClr val="tx1"/>
                </a:solidFill>
              </a:rPr>
              <a:t>From the </a:t>
            </a:r>
            <a:r>
              <a:rPr lang="en-US" altLang="en-US" sz="1200" b="1" dirty="0">
                <a:solidFill>
                  <a:schemeClr val="tx1"/>
                </a:solidFill>
              </a:rPr>
              <a:t>TEASE Request Access Online </a:t>
            </a:r>
            <a:r>
              <a:rPr lang="en-US" altLang="en-US" sz="1200" dirty="0">
                <a:solidFill>
                  <a:schemeClr val="tx1"/>
                </a:solidFill>
              </a:rPr>
              <a:t>page, click </a:t>
            </a:r>
            <a:r>
              <a:rPr lang="en-US" altLang="en-US" sz="1200" b="1" dirty="0">
                <a:solidFill>
                  <a:schemeClr val="tx1"/>
                </a:solidFill>
              </a:rPr>
              <a:t>Request New </a:t>
            </a:r>
            <a:r>
              <a:rPr lang="en-US" altLang="en-US" sz="1200" b="1" dirty="0" smtClean="0">
                <a:solidFill>
                  <a:schemeClr val="tx1"/>
                </a:solidFill>
              </a:rPr>
              <a:t>Account </a:t>
            </a:r>
            <a:r>
              <a:rPr lang="en-US" altLang="en-US" sz="1400" b="1" i="1" u="sng" dirty="0" smtClean="0">
                <a:solidFill>
                  <a:schemeClr val="accent1"/>
                </a:solidFill>
                <a:hlinkClick r:id="rId4"/>
              </a:rPr>
              <a:t>http</a:t>
            </a:r>
            <a:r>
              <a:rPr lang="en-US" altLang="en-US" sz="1400" b="1" i="1" u="sng" dirty="0">
                <a:solidFill>
                  <a:schemeClr val="accent1"/>
                </a:solidFill>
                <a:hlinkClick r:id="rId4"/>
              </a:rPr>
              <a:t>://tea.texas.gov/About_TEA/Other_Services/Secure_Applications/TEASE_-_Request_Access_Online</a:t>
            </a:r>
            <a:r>
              <a:rPr lang="en-US" altLang="en-US" sz="1400" b="1" i="1" u="sng" dirty="0" smtClean="0">
                <a:solidFill>
                  <a:schemeClr val="accent1"/>
                </a:solidFill>
                <a:hlinkClick r:id="rId4"/>
              </a:rPr>
              <a:t>/</a:t>
            </a:r>
            <a:r>
              <a:rPr lang="en-US" altLang="en-US" sz="1400" b="1" i="1" u="sng" dirty="0" smtClean="0">
                <a:solidFill>
                  <a:schemeClr val="accent1"/>
                </a:solidFill>
              </a:rPr>
              <a:t> </a:t>
            </a:r>
            <a:endParaRPr lang="en-US" altLang="en-US" sz="1400" b="1" i="1" u="sng" dirty="0">
              <a:solidFill>
                <a:schemeClr val="accent1"/>
              </a:solidFill>
            </a:endParaRPr>
          </a:p>
          <a:p>
            <a:pPr marL="1317624" lvl="5" indent="0">
              <a:spcBef>
                <a:spcPts val="400"/>
              </a:spcBef>
              <a:buSzPct val="68000"/>
              <a:buNone/>
            </a:pPr>
            <a:endParaRPr lang="en-US" sz="2000" b="1" dirty="0">
              <a:solidFill>
                <a:srgbClr val="000000"/>
              </a:solidFill>
            </a:endParaRPr>
          </a:p>
          <a:p>
            <a:pPr marL="1317624" lvl="5" indent="0">
              <a:spcBef>
                <a:spcPts val="400"/>
              </a:spcBef>
              <a:buSzPct val="68000"/>
              <a:buNone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1317624" lvl="5" indent="0">
              <a:spcBef>
                <a:spcPts val="400"/>
              </a:spcBef>
              <a:buSzPct val="68000"/>
              <a:buNone/>
            </a:pPr>
            <a:endParaRPr lang="en-US" sz="2000" b="1" dirty="0">
              <a:solidFill>
                <a:srgbClr val="000000"/>
              </a:solidFill>
            </a:endParaRPr>
          </a:p>
          <a:p>
            <a:pPr marL="1317624" lvl="5" indent="0">
              <a:spcBef>
                <a:spcPts val="400"/>
              </a:spcBef>
              <a:buSzPct val="68000"/>
              <a:buNone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1317624" lvl="5" indent="0">
              <a:spcBef>
                <a:spcPts val="400"/>
              </a:spcBef>
              <a:buSzPct val="68000"/>
              <a:buNone/>
            </a:pPr>
            <a:endParaRPr lang="en-US" sz="2000" b="1" dirty="0">
              <a:solidFill>
                <a:srgbClr val="000000"/>
              </a:solidFill>
            </a:endParaRP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b="1" dirty="0" smtClean="0">
                <a:solidFill>
                  <a:srgbClr val="000000"/>
                </a:solidFill>
              </a:rPr>
              <a:t>Existing Users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200" b="1" dirty="0">
                <a:solidFill>
                  <a:srgbClr val="000000"/>
                </a:solidFill>
              </a:rPr>
              <a:t>Login using current TEASE account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200" b="1" dirty="0" smtClean="0">
                <a:solidFill>
                  <a:srgbClr val="000000"/>
                </a:solidFill>
              </a:rPr>
              <a:t>Select Add </a:t>
            </a:r>
            <a:r>
              <a:rPr lang="en-US" sz="1200" b="1" dirty="0">
                <a:solidFill>
                  <a:srgbClr val="000000"/>
                </a:solidFill>
              </a:rPr>
              <a:t>or Modify </a:t>
            </a:r>
            <a:r>
              <a:rPr lang="en-US" sz="1200" b="1" dirty="0" smtClean="0">
                <a:solidFill>
                  <a:srgbClr val="000000"/>
                </a:solidFill>
              </a:rPr>
              <a:t>Application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b="1" dirty="0">
                <a:solidFill>
                  <a:srgbClr val="000000"/>
                </a:solidFill>
              </a:rPr>
              <a:t>Select Application</a:t>
            </a:r>
          </a:p>
          <a:p>
            <a:pPr marL="1116012" lvl="4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200" dirty="0">
                <a:solidFill>
                  <a:schemeClr val="tx1"/>
                </a:solidFill>
              </a:rPr>
              <a:t>User Administration + </a:t>
            </a:r>
            <a:r>
              <a:rPr lang="en-US" sz="1200" b="1" dirty="0">
                <a:solidFill>
                  <a:schemeClr val="tx1"/>
                </a:solidFill>
              </a:rPr>
              <a:t>(</a:t>
            </a:r>
            <a:r>
              <a:rPr lang="en-US" sz="1200" b="1" dirty="0" smtClean="0">
                <a:solidFill>
                  <a:schemeClr val="tx1"/>
                </a:solidFill>
              </a:rPr>
              <a:t>Superintendent Only</a:t>
            </a:r>
            <a:r>
              <a:rPr lang="en-US" sz="1200" b="1" dirty="0">
                <a:solidFill>
                  <a:schemeClr val="tx1"/>
                </a:solidFill>
              </a:rPr>
              <a:t>)</a:t>
            </a:r>
          </a:p>
          <a:p>
            <a:pPr marL="1116012" lvl="4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200" dirty="0">
                <a:solidFill>
                  <a:schemeClr val="tx1"/>
                </a:solidFill>
              </a:rPr>
              <a:t>Foundation School Program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200" b="1" dirty="0">
                <a:solidFill>
                  <a:srgbClr val="000000"/>
                </a:solidFill>
              </a:rPr>
              <a:t>Select Roles </a:t>
            </a:r>
            <a:r>
              <a:rPr lang="en-US" sz="1100" dirty="0">
                <a:solidFill>
                  <a:srgbClr val="000000"/>
                </a:solidFill>
              </a:rPr>
              <a:t>(District Approver, Charter User, Transportation </a:t>
            </a:r>
            <a:r>
              <a:rPr lang="en-US" sz="1100" dirty="0" smtClean="0">
                <a:solidFill>
                  <a:srgbClr val="000000"/>
                </a:solidFill>
              </a:rPr>
              <a:t>User, SCE </a:t>
            </a:r>
            <a:r>
              <a:rPr lang="en-US" sz="1100" dirty="0">
                <a:solidFill>
                  <a:srgbClr val="000000"/>
                </a:solidFill>
              </a:rPr>
              <a:t>User, NIFA </a:t>
            </a:r>
            <a:r>
              <a:rPr lang="en-US" sz="1100" dirty="0" smtClean="0">
                <a:solidFill>
                  <a:srgbClr val="000000"/>
                </a:solidFill>
              </a:rPr>
              <a:t>User, Pupil </a:t>
            </a:r>
            <a:r>
              <a:rPr lang="en-US" sz="1100" dirty="0">
                <a:solidFill>
                  <a:srgbClr val="000000"/>
                </a:solidFill>
              </a:rPr>
              <a:t>Projections User, Staff Salary User, etc.)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200" b="1" dirty="0">
                <a:solidFill>
                  <a:srgbClr val="000000"/>
                </a:solidFill>
              </a:rPr>
              <a:t>Send to District Approver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200" b="1" dirty="0">
                <a:solidFill>
                  <a:srgbClr val="000000"/>
                </a:solidFill>
              </a:rPr>
              <a:t>District Approver </a:t>
            </a:r>
            <a:r>
              <a:rPr lang="en-US" sz="1200" b="1" dirty="0" smtClean="0">
                <a:solidFill>
                  <a:srgbClr val="000000"/>
                </a:solidFill>
              </a:rPr>
              <a:t>approves via the User Administration+                                                                                                                       application and sends </a:t>
            </a:r>
            <a:r>
              <a:rPr lang="en-US" sz="1200" b="1" dirty="0">
                <a:solidFill>
                  <a:srgbClr val="000000"/>
                </a:solidFill>
              </a:rPr>
              <a:t>to </a:t>
            </a:r>
            <a:r>
              <a:rPr lang="en-US" sz="1200" b="1" dirty="0" smtClean="0">
                <a:solidFill>
                  <a:srgbClr val="000000"/>
                </a:solidFill>
              </a:rPr>
              <a:t>TEA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300" b="1" dirty="0" smtClean="0">
                <a:solidFill>
                  <a:srgbClr val="000000"/>
                </a:solidFill>
              </a:rPr>
              <a:t>Superintendent’s should also use the User Administration+                                                                                                                         application to remove access of staff no longer employed                                                                                                                                                         with the organization.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300" b="1" dirty="0" smtClean="0">
              <a:solidFill>
                <a:srgbClr val="000000"/>
              </a:solidFill>
            </a:endParaRPr>
          </a:p>
          <a:p>
            <a:pPr marL="109537" lvl="1" indent="0">
              <a:spcBef>
                <a:spcPts val="400"/>
              </a:spcBef>
              <a:buSzPct val="68000"/>
              <a:buNone/>
            </a:pPr>
            <a:endParaRPr lang="en-US" sz="1300" b="1" dirty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400" b="1" dirty="0" smtClean="0">
              <a:solidFill>
                <a:srgbClr val="000000"/>
              </a:solidFill>
            </a:endParaRPr>
          </a:p>
          <a:p>
            <a:pPr marL="2944812" lvl="8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600" b="1" dirty="0">
              <a:solidFill>
                <a:srgbClr val="000000"/>
              </a:solidFill>
            </a:endParaRPr>
          </a:p>
          <a:p>
            <a:pPr marL="1317624" lvl="5" indent="0">
              <a:spcBef>
                <a:spcPts val="400"/>
              </a:spcBef>
              <a:buSzPct val="68000"/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400" dirty="0">
              <a:solidFill>
                <a:schemeClr val="tx1"/>
              </a:solidFill>
            </a:endParaRPr>
          </a:p>
          <a:p>
            <a:pPr marL="1317624" lvl="5" indent="0">
              <a:spcBef>
                <a:spcPts val="400"/>
              </a:spcBef>
              <a:buSzPct val="68000"/>
              <a:buNone/>
            </a:pPr>
            <a:endParaRPr lang="en-US" sz="1400" b="1" dirty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800" kern="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3" r="-72"/>
          <a:stretch/>
        </p:blipFill>
        <p:spPr>
          <a:xfrm>
            <a:off x="2133600" y="1295400"/>
            <a:ext cx="4267200" cy="189520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53000" y="4953000"/>
            <a:ext cx="4267200" cy="1483598"/>
            <a:chOff x="3907614" y="5195312"/>
            <a:chExt cx="4017186" cy="1144019"/>
          </a:xfrm>
        </p:grpSpPr>
        <p:pic>
          <p:nvPicPr>
            <p:cNvPr id="8" name="Picture 14" descr="butt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614" y="5195312"/>
              <a:ext cx="3614772" cy="1144019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H="1">
              <a:off x="7315200" y="5257800"/>
              <a:ext cx="609600" cy="533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838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algn="ctr"/>
            <a:r>
              <a:rPr lang="en-US" sz="3600" dirty="0" smtClean="0"/>
              <a:t>FSP Reports and Deadlines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096000"/>
          </a:xfrm>
        </p:spPr>
        <p:txBody>
          <a:bodyPr/>
          <a:lstStyle/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2000" b="1" dirty="0" smtClean="0">
                <a:solidFill>
                  <a:srgbClr val="000000"/>
                </a:solidFill>
              </a:rPr>
              <a:t>FSP Estimate Report (Opens </a:t>
            </a:r>
            <a:r>
              <a:rPr lang="en-US" sz="2000" dirty="0" smtClean="0">
                <a:solidFill>
                  <a:srgbClr val="000000"/>
                </a:solidFill>
              </a:rPr>
              <a:t>July 1 </a:t>
            </a:r>
            <a:r>
              <a:rPr lang="en-US" sz="2000" b="1" dirty="0" smtClean="0">
                <a:solidFill>
                  <a:srgbClr val="FF0000"/>
                </a:solidFill>
              </a:rPr>
              <a:t>due</a:t>
            </a:r>
            <a:r>
              <a:rPr lang="en-US" sz="2000" dirty="0" smtClean="0">
                <a:solidFill>
                  <a:srgbClr val="000000"/>
                </a:solidFill>
              </a:rPr>
              <a:t> August 1</a:t>
            </a:r>
            <a:r>
              <a:rPr lang="en-US" sz="2000" b="1" dirty="0" smtClean="0">
                <a:solidFill>
                  <a:srgbClr val="000000"/>
                </a:solidFill>
              </a:rPr>
              <a:t>)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 smtClean="0">
                <a:solidFill>
                  <a:srgbClr val="000000"/>
                </a:solidFill>
              </a:rPr>
              <a:t>District Approver must be familiar with </a:t>
            </a:r>
            <a:r>
              <a:rPr lang="en-US" sz="1600" b="1" i="1" u="sng" dirty="0" smtClean="0">
                <a:solidFill>
                  <a:srgbClr val="000000"/>
                </a:solidFill>
              </a:rPr>
              <a:t>Student Attendance Accounting Handbook.</a:t>
            </a: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100" b="1" i="1" u="sng" dirty="0">
                <a:solidFill>
                  <a:schemeClr val="accent1"/>
                </a:solidFill>
              </a:rPr>
              <a:t>http://tea.texas.gov/Finance_and_Grants/Financial_Compliance/Student__Attendance_Accounting_Handbook/</a:t>
            </a:r>
            <a:endParaRPr lang="en-US" sz="1100" b="1" i="1" u="sng" dirty="0" smtClean="0">
              <a:solidFill>
                <a:schemeClr val="accent1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 smtClean="0">
                <a:solidFill>
                  <a:srgbClr val="000000"/>
                </a:solidFill>
              </a:rPr>
              <a:t>It is recommended that District Approver complete </a:t>
            </a:r>
            <a:r>
              <a:rPr lang="en-US" sz="1600" b="1" i="1" u="sng" dirty="0" smtClean="0">
                <a:solidFill>
                  <a:srgbClr val="000000"/>
                </a:solidFill>
              </a:rPr>
              <a:t>the 2016-2017 Estimate of State Aid Worksheet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prior to completing the FSP Estimate Report.</a:t>
            </a: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100" b="1" i="1" u="sng" dirty="0">
                <a:solidFill>
                  <a:schemeClr val="accent1"/>
                </a:solidFill>
              </a:rPr>
              <a:t>http://tea.texas.gov/Finance_and_Grants/State_Funding/Charter_School_Funding/Charter__School_State_Funding_Worksheets/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en-US" sz="1600" b="1" i="1" u="sng" dirty="0" smtClean="0">
                <a:solidFill>
                  <a:srgbClr val="000000"/>
                </a:solidFill>
              </a:rPr>
              <a:t>Estimate of State Aid Worksheet </a:t>
            </a:r>
            <a:r>
              <a:rPr lang="en-US" sz="1600" dirty="0" smtClean="0">
                <a:solidFill>
                  <a:srgbClr val="000000"/>
                </a:solidFill>
              </a:rPr>
              <a:t>includes a worksheet specifically designed for estimating State Compensatory Education (SCE) enrollment.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 smtClean="0">
                <a:solidFill>
                  <a:srgbClr val="000000"/>
                </a:solidFill>
              </a:rPr>
              <a:t>Required for new charter schools.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 smtClean="0">
                <a:solidFill>
                  <a:srgbClr val="000000"/>
                </a:solidFill>
              </a:rPr>
              <a:t>Required for established charter schools with material increases </a:t>
            </a:r>
            <a:r>
              <a:rPr lang="en-US" sz="1600" b="1" u="sng" dirty="0" smtClean="0">
                <a:solidFill>
                  <a:srgbClr val="000000"/>
                </a:solidFill>
              </a:rPr>
              <a:t>or</a:t>
            </a:r>
            <a:r>
              <a:rPr lang="en-US" sz="1600" dirty="0" smtClean="0">
                <a:solidFill>
                  <a:srgbClr val="000000"/>
                </a:solidFill>
              </a:rPr>
              <a:t> decreases in enrollment.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>
                <a:solidFill>
                  <a:srgbClr val="000000"/>
                </a:solidFill>
              </a:rPr>
              <a:t>Estimate first six-week attendance </a:t>
            </a:r>
            <a:r>
              <a:rPr lang="en-US" sz="1600" dirty="0" smtClean="0">
                <a:solidFill>
                  <a:srgbClr val="000000"/>
                </a:solidFill>
              </a:rPr>
              <a:t>only.</a:t>
            </a:r>
            <a:endParaRPr lang="en-US" sz="1600" dirty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 smtClean="0">
                <a:solidFill>
                  <a:srgbClr val="000000"/>
                </a:solidFill>
              </a:rPr>
              <a:t>Expansion amendments must be approved by August 1.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 smtClean="0">
                <a:solidFill>
                  <a:srgbClr val="000000"/>
                </a:solidFill>
              </a:rPr>
              <a:t>Material increases will require </a:t>
            </a:r>
            <a:r>
              <a:rPr lang="en-US" sz="1600" b="1" u="sng" dirty="0" smtClean="0">
                <a:solidFill>
                  <a:srgbClr val="000000"/>
                </a:solidFill>
              </a:rPr>
              <a:t>detailed</a:t>
            </a:r>
            <a:r>
              <a:rPr lang="en-US" sz="1600" dirty="0" smtClean="0">
                <a:solidFill>
                  <a:srgbClr val="000000"/>
                </a:solidFill>
              </a:rPr>
              <a:t> facility and enrollment information.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 smtClean="0">
                <a:solidFill>
                  <a:srgbClr val="000000"/>
                </a:solidFill>
              </a:rPr>
              <a:t>New campuses/sites must have approval by amendment and certificate of occupancy.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 smtClean="0">
                <a:solidFill>
                  <a:srgbClr val="000000"/>
                </a:solidFill>
              </a:rPr>
              <a:t>Major renovations and portable buildings require updated certificate of occupancy.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 smtClean="0">
                <a:solidFill>
                  <a:srgbClr val="000000"/>
                </a:solidFill>
              </a:rPr>
              <a:t>2015-2016 data is rolled over to 2016-2017 and pre-approved for prior year schools.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>
                <a:solidFill>
                  <a:srgbClr val="000000"/>
                </a:solidFill>
              </a:rPr>
              <a:t>Estimate data will be used to calculate FSP payments until the first Six-Week District Summary report is approved.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dirty="0" smtClean="0">
                <a:solidFill>
                  <a:srgbClr val="000000"/>
                </a:solidFill>
              </a:rPr>
              <a:t>To submit new estimates,  select the </a:t>
            </a:r>
            <a:r>
              <a:rPr lang="en-US" sz="1600" b="1" u="sng" dirty="0" smtClean="0">
                <a:solidFill>
                  <a:srgbClr val="000000"/>
                </a:solidFill>
              </a:rPr>
              <a:t>REVISE </a:t>
            </a:r>
            <a:r>
              <a:rPr lang="en-US" sz="1600" dirty="0" smtClean="0">
                <a:solidFill>
                  <a:srgbClr val="000000"/>
                </a:solidFill>
              </a:rPr>
              <a:t>button and a data entry column will appear.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7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algn="ctr"/>
            <a:r>
              <a:rPr lang="en-US" sz="3600" dirty="0" smtClean="0"/>
              <a:t>FSP Reports and Deadlines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096000"/>
          </a:xfrm>
        </p:spPr>
        <p:txBody>
          <a:bodyPr/>
          <a:lstStyle/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800" b="1" i="1" u="sng" dirty="0" smtClean="0">
                <a:solidFill>
                  <a:srgbClr val="000000"/>
                </a:solidFill>
              </a:rPr>
              <a:t>Student Attendance Accounting Handbook </a:t>
            </a:r>
            <a:r>
              <a:rPr lang="en-US" sz="1800" b="1" dirty="0" smtClean="0">
                <a:solidFill>
                  <a:srgbClr val="000000"/>
                </a:solidFill>
              </a:rPr>
              <a:t>Audit Reports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b="1" dirty="0" smtClean="0">
                <a:solidFill>
                  <a:srgbClr val="000000"/>
                </a:solidFill>
              </a:rPr>
              <a:t>Six-Week Student Detail Reports by Track</a:t>
            </a: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500" dirty="0" smtClean="0">
                <a:solidFill>
                  <a:srgbClr val="000000"/>
                </a:solidFill>
              </a:rPr>
              <a:t>Should include </a:t>
            </a:r>
            <a:r>
              <a:rPr lang="en-US" sz="1500" dirty="0">
                <a:solidFill>
                  <a:srgbClr val="000000"/>
                </a:solidFill>
              </a:rPr>
              <a:t>reporting period beginning and ending </a:t>
            </a:r>
            <a:r>
              <a:rPr lang="en-US" sz="1500" dirty="0" smtClean="0">
                <a:solidFill>
                  <a:srgbClr val="000000"/>
                </a:solidFill>
              </a:rPr>
              <a:t>dates from the calendar track.</a:t>
            </a:r>
            <a:endParaRPr lang="en-US" sz="1500" dirty="0">
              <a:solidFill>
                <a:srgbClr val="000000"/>
              </a:solidFill>
            </a:endParaRP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500" dirty="0" smtClean="0">
                <a:solidFill>
                  <a:srgbClr val="000000"/>
                </a:solidFill>
              </a:rPr>
              <a:t>Should include </a:t>
            </a:r>
            <a:r>
              <a:rPr lang="en-US" sz="1500" dirty="0">
                <a:solidFill>
                  <a:srgbClr val="000000"/>
                </a:solidFill>
              </a:rPr>
              <a:t>days taught </a:t>
            </a:r>
            <a:r>
              <a:rPr lang="en-US" sz="1500" dirty="0" smtClean="0">
                <a:solidFill>
                  <a:srgbClr val="000000"/>
                </a:solidFill>
              </a:rPr>
              <a:t>from </a:t>
            </a:r>
            <a:r>
              <a:rPr lang="en-US" sz="1500" dirty="0">
                <a:solidFill>
                  <a:srgbClr val="000000"/>
                </a:solidFill>
              </a:rPr>
              <a:t>each reporting period </a:t>
            </a:r>
            <a:r>
              <a:rPr lang="en-US" sz="1500" dirty="0" smtClean="0">
                <a:solidFill>
                  <a:srgbClr val="000000"/>
                </a:solidFill>
              </a:rPr>
              <a:t>in the calendar track.</a:t>
            </a: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500" dirty="0" smtClean="0">
                <a:solidFill>
                  <a:srgbClr val="000000"/>
                </a:solidFill>
              </a:rPr>
              <a:t>Uses days taught from </a:t>
            </a:r>
            <a:r>
              <a:rPr lang="en-US" sz="1500" dirty="0">
                <a:solidFill>
                  <a:srgbClr val="000000"/>
                </a:solidFill>
              </a:rPr>
              <a:t>reporting period </a:t>
            </a:r>
            <a:r>
              <a:rPr lang="en-US" sz="1500" dirty="0" smtClean="0">
                <a:solidFill>
                  <a:srgbClr val="000000"/>
                </a:solidFill>
              </a:rPr>
              <a:t>in the calendar track to </a:t>
            </a:r>
            <a:r>
              <a:rPr lang="en-US" sz="1500" b="1" u="sng" dirty="0" smtClean="0">
                <a:solidFill>
                  <a:srgbClr val="000000"/>
                </a:solidFill>
              </a:rPr>
              <a:t>calculate</a:t>
            </a:r>
            <a:r>
              <a:rPr lang="en-US" sz="1500" dirty="0" smtClean="0">
                <a:solidFill>
                  <a:srgbClr val="000000"/>
                </a:solidFill>
              </a:rPr>
              <a:t>  Average Daily Attendance (ADA) and Full-Time Equivalents (FTE). 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b="1" dirty="0" smtClean="0">
                <a:solidFill>
                  <a:srgbClr val="000000"/>
                </a:solidFill>
              </a:rPr>
              <a:t>Six-Week Campus/Principal Summary Report</a:t>
            </a: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500" dirty="0" smtClean="0">
                <a:solidFill>
                  <a:srgbClr val="000000"/>
                </a:solidFill>
              </a:rPr>
              <a:t>Should include all calendar tracks on a campus.</a:t>
            </a: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500" dirty="0" smtClean="0">
                <a:solidFill>
                  <a:srgbClr val="000000"/>
                </a:solidFill>
              </a:rPr>
              <a:t>Reporting period beginning and ending dates represent the </a:t>
            </a:r>
            <a:r>
              <a:rPr lang="en-US" sz="1500" b="1" u="sng" dirty="0" smtClean="0">
                <a:solidFill>
                  <a:srgbClr val="000000"/>
                </a:solidFill>
              </a:rPr>
              <a:t>earliest</a:t>
            </a:r>
            <a:r>
              <a:rPr lang="en-US" sz="1500" dirty="0" smtClean="0">
                <a:solidFill>
                  <a:srgbClr val="000000"/>
                </a:solidFill>
              </a:rPr>
              <a:t> track beginning date and </a:t>
            </a:r>
            <a:r>
              <a:rPr lang="en-US" sz="1500" b="1" u="sng" dirty="0" smtClean="0">
                <a:solidFill>
                  <a:srgbClr val="000000"/>
                </a:solidFill>
              </a:rPr>
              <a:t>latest </a:t>
            </a:r>
            <a:r>
              <a:rPr lang="en-US" sz="1500" dirty="0" smtClean="0">
                <a:solidFill>
                  <a:srgbClr val="000000"/>
                </a:solidFill>
              </a:rPr>
              <a:t>track ending date.</a:t>
            </a: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500" dirty="0" smtClean="0">
                <a:solidFill>
                  <a:srgbClr val="000000"/>
                </a:solidFill>
              </a:rPr>
              <a:t>Should </a:t>
            </a:r>
            <a:r>
              <a:rPr lang="en-US" sz="1500" u="sng" dirty="0" smtClean="0">
                <a:solidFill>
                  <a:srgbClr val="000000"/>
                </a:solidFill>
              </a:rPr>
              <a:t>not </a:t>
            </a:r>
            <a:r>
              <a:rPr lang="en-US" sz="1500" dirty="0" smtClean="0">
                <a:solidFill>
                  <a:srgbClr val="000000"/>
                </a:solidFill>
              </a:rPr>
              <a:t>include days taught in each reporting period.</a:t>
            </a: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500" b="1" dirty="0" smtClean="0">
                <a:solidFill>
                  <a:srgbClr val="000000"/>
                </a:solidFill>
              </a:rPr>
              <a:t>Summarizes </a:t>
            </a:r>
            <a:r>
              <a:rPr lang="en-US" sz="1500" dirty="0" smtClean="0">
                <a:solidFill>
                  <a:srgbClr val="000000"/>
                </a:solidFill>
              </a:rPr>
              <a:t>Days</a:t>
            </a:r>
            <a:r>
              <a:rPr lang="en-US" sz="1500" b="1" dirty="0" smtClean="0">
                <a:solidFill>
                  <a:srgbClr val="000000"/>
                </a:solidFill>
              </a:rPr>
              <a:t>, </a:t>
            </a:r>
            <a:r>
              <a:rPr lang="en-US" sz="1500" dirty="0" smtClean="0">
                <a:solidFill>
                  <a:srgbClr val="000000"/>
                </a:solidFill>
              </a:rPr>
              <a:t>ADA </a:t>
            </a:r>
            <a:r>
              <a:rPr lang="en-US" sz="1500" dirty="0">
                <a:solidFill>
                  <a:srgbClr val="000000"/>
                </a:solidFill>
              </a:rPr>
              <a:t>and </a:t>
            </a:r>
            <a:r>
              <a:rPr lang="en-US" sz="1500" dirty="0" smtClean="0">
                <a:solidFill>
                  <a:srgbClr val="000000"/>
                </a:solidFill>
              </a:rPr>
              <a:t>FTE from Track Student Detail reports.</a:t>
            </a:r>
            <a:endParaRPr lang="en-US" sz="1500" dirty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600" b="1" dirty="0" smtClean="0">
                <a:solidFill>
                  <a:srgbClr val="000000"/>
                </a:solidFill>
              </a:rPr>
              <a:t>Six-Week District/Superintendent Summary Report</a:t>
            </a: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500" dirty="0">
                <a:solidFill>
                  <a:srgbClr val="000000"/>
                </a:solidFill>
              </a:rPr>
              <a:t>This report is used to submit data to Texas Education Agency State Funding Division via </a:t>
            </a:r>
            <a:r>
              <a:rPr lang="en-US" sz="1500" dirty="0" smtClean="0">
                <a:solidFill>
                  <a:srgbClr val="000000"/>
                </a:solidFill>
              </a:rPr>
              <a:t>FSP </a:t>
            </a:r>
            <a:r>
              <a:rPr lang="en-US" sz="1500" dirty="0">
                <a:solidFill>
                  <a:srgbClr val="000000"/>
                </a:solidFill>
              </a:rPr>
              <a:t>Charter School module.</a:t>
            </a: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500" dirty="0" smtClean="0">
                <a:solidFill>
                  <a:srgbClr val="000000"/>
                </a:solidFill>
              </a:rPr>
              <a:t>Includes </a:t>
            </a:r>
            <a:r>
              <a:rPr lang="en-US" sz="1500" dirty="0">
                <a:solidFill>
                  <a:srgbClr val="000000"/>
                </a:solidFill>
              </a:rPr>
              <a:t>all </a:t>
            </a:r>
            <a:r>
              <a:rPr lang="en-US" sz="1500" dirty="0" smtClean="0">
                <a:solidFill>
                  <a:srgbClr val="000000"/>
                </a:solidFill>
              </a:rPr>
              <a:t>Campuses in a District/Charter.</a:t>
            </a:r>
            <a:endParaRPr lang="en-US" sz="1500" dirty="0">
              <a:solidFill>
                <a:srgbClr val="000000"/>
              </a:solidFill>
            </a:endParaRP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500" dirty="0" smtClean="0">
                <a:solidFill>
                  <a:srgbClr val="000000"/>
                </a:solidFill>
              </a:rPr>
              <a:t>Reporting </a:t>
            </a:r>
            <a:r>
              <a:rPr lang="en-US" sz="1500" dirty="0">
                <a:solidFill>
                  <a:srgbClr val="000000"/>
                </a:solidFill>
              </a:rPr>
              <a:t>period beginning and ending dates represent the </a:t>
            </a:r>
            <a:r>
              <a:rPr lang="en-US" sz="1500" b="1" u="sng" dirty="0">
                <a:solidFill>
                  <a:srgbClr val="000000"/>
                </a:solidFill>
              </a:rPr>
              <a:t>earliest</a:t>
            </a:r>
            <a:r>
              <a:rPr lang="en-US" sz="1500" dirty="0">
                <a:solidFill>
                  <a:srgbClr val="000000"/>
                </a:solidFill>
              </a:rPr>
              <a:t> track beginning date and </a:t>
            </a:r>
            <a:r>
              <a:rPr lang="en-US" sz="1500" b="1" u="sng" dirty="0">
                <a:solidFill>
                  <a:srgbClr val="000000"/>
                </a:solidFill>
              </a:rPr>
              <a:t>latest </a:t>
            </a:r>
            <a:r>
              <a:rPr lang="en-US" sz="1500" dirty="0">
                <a:solidFill>
                  <a:srgbClr val="000000"/>
                </a:solidFill>
              </a:rPr>
              <a:t>track ending date.</a:t>
            </a: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500" dirty="0">
                <a:solidFill>
                  <a:srgbClr val="000000"/>
                </a:solidFill>
              </a:rPr>
              <a:t>Should</a:t>
            </a:r>
            <a:r>
              <a:rPr lang="en-US" sz="1500" u="sng" dirty="0">
                <a:solidFill>
                  <a:srgbClr val="000000"/>
                </a:solidFill>
              </a:rPr>
              <a:t> not </a:t>
            </a:r>
            <a:r>
              <a:rPr lang="en-US" sz="1500" dirty="0">
                <a:solidFill>
                  <a:srgbClr val="000000"/>
                </a:solidFill>
              </a:rPr>
              <a:t>include </a:t>
            </a:r>
            <a:r>
              <a:rPr lang="en-US" sz="1500" dirty="0" smtClean="0">
                <a:solidFill>
                  <a:srgbClr val="000000"/>
                </a:solidFill>
              </a:rPr>
              <a:t>days </a:t>
            </a:r>
            <a:r>
              <a:rPr lang="en-US" sz="1500" dirty="0">
                <a:solidFill>
                  <a:srgbClr val="000000"/>
                </a:solidFill>
              </a:rPr>
              <a:t>taught in each reporting </a:t>
            </a:r>
            <a:r>
              <a:rPr lang="en-US" sz="1500" dirty="0" smtClean="0">
                <a:solidFill>
                  <a:srgbClr val="000000"/>
                </a:solidFill>
              </a:rPr>
              <a:t>period.</a:t>
            </a:r>
            <a:endParaRPr lang="en-US" sz="1500" dirty="0">
              <a:solidFill>
                <a:srgbClr val="000000"/>
              </a:solidFill>
            </a:endParaRP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500" b="1" dirty="0">
                <a:solidFill>
                  <a:srgbClr val="000000"/>
                </a:solidFill>
              </a:rPr>
              <a:t>Summarizes </a:t>
            </a:r>
            <a:r>
              <a:rPr lang="en-US" sz="1500" dirty="0" smtClean="0">
                <a:solidFill>
                  <a:srgbClr val="000000"/>
                </a:solidFill>
              </a:rPr>
              <a:t>Days</a:t>
            </a:r>
            <a:r>
              <a:rPr lang="en-US" sz="1500" b="1" dirty="0" smtClean="0">
                <a:solidFill>
                  <a:srgbClr val="000000"/>
                </a:solidFill>
              </a:rPr>
              <a:t>, </a:t>
            </a:r>
            <a:r>
              <a:rPr lang="en-US" sz="1500" dirty="0" smtClean="0">
                <a:solidFill>
                  <a:srgbClr val="000000"/>
                </a:solidFill>
              </a:rPr>
              <a:t>ADA </a:t>
            </a:r>
            <a:r>
              <a:rPr lang="en-US" sz="1500" dirty="0">
                <a:solidFill>
                  <a:srgbClr val="000000"/>
                </a:solidFill>
              </a:rPr>
              <a:t>and FTE from </a:t>
            </a:r>
            <a:r>
              <a:rPr lang="en-US" sz="1500" dirty="0" smtClean="0">
                <a:solidFill>
                  <a:srgbClr val="000000"/>
                </a:solidFill>
              </a:rPr>
              <a:t>Campus/Principal Summary Reports.</a:t>
            </a:r>
            <a:endParaRPr lang="en-US" sz="1500" dirty="0">
              <a:solidFill>
                <a:srgbClr val="000000"/>
              </a:solidFill>
            </a:endParaRPr>
          </a:p>
          <a:p>
            <a:pPr marL="2232024" lvl="7" indent="0">
              <a:spcBef>
                <a:spcPts val="400"/>
              </a:spcBef>
              <a:buSzPct val="68000"/>
              <a:buNone/>
            </a:pPr>
            <a:r>
              <a:rPr lang="en-US" sz="1400" b="1" dirty="0" smtClean="0">
                <a:solidFill>
                  <a:srgbClr val="000000"/>
                </a:solidFill>
              </a:rPr>
              <a:t>       </a:t>
            </a:r>
            <a:endParaRPr lang="en-US" sz="1700" b="1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73" y="14748"/>
            <a:ext cx="1162050" cy="152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8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/>
          <a:lstStyle/>
          <a:p>
            <a:pPr algn="ctr"/>
            <a:r>
              <a:rPr lang="en-US" sz="2800" dirty="0" smtClean="0"/>
              <a:t>FSP Reports and Deadlines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096000"/>
          </a:xfrm>
        </p:spPr>
        <p:txBody>
          <a:bodyPr/>
          <a:lstStyle/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800" b="1" dirty="0" smtClean="0">
                <a:solidFill>
                  <a:srgbClr val="000000"/>
                </a:solidFill>
              </a:rPr>
              <a:t>FSP Charter School Home Page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b="1" dirty="0" smtClean="0">
                <a:solidFill>
                  <a:srgbClr val="FF0000"/>
                </a:solidFill>
              </a:rPr>
              <a:t>New</a:t>
            </a:r>
            <a:r>
              <a:rPr lang="en-US" sz="1400" b="1" dirty="0" smtClean="0">
                <a:solidFill>
                  <a:srgbClr val="000000"/>
                </a:solidFill>
              </a:rPr>
              <a:t> User Interface.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400" b="1" dirty="0" smtClean="0">
                <a:solidFill>
                  <a:srgbClr val="000000"/>
                </a:solidFill>
              </a:rPr>
              <a:t>Please read announcements and update contact information.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900" b="1" dirty="0" smtClean="0">
              <a:solidFill>
                <a:srgbClr val="FF0000"/>
              </a:solidFill>
            </a:endParaRP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2000" b="1" dirty="0">
              <a:solidFill>
                <a:srgbClr val="000000"/>
              </a:solidFill>
            </a:endParaRP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900" b="1" dirty="0">
              <a:solidFill>
                <a:srgbClr val="000000"/>
              </a:solidFill>
            </a:endParaRPr>
          </a:p>
          <a:p>
            <a:pPr marL="887412" lvl="3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800" b="1" dirty="0" smtClean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900" b="1" dirty="0" smtClean="0">
              <a:solidFill>
                <a:srgbClr val="000000"/>
              </a:solidFill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700" b="1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1524000"/>
            <a:ext cx="7848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2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Concours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39291</TotalTime>
  <Words>1825</Words>
  <Application>Microsoft Office PowerPoint</Application>
  <PresentationFormat>On-screen Show (4:3)</PresentationFormat>
  <Paragraphs>267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Courier New</vt:lpstr>
      <vt:lpstr>Tahoma</vt:lpstr>
      <vt:lpstr>Trebuchet MS</vt:lpstr>
      <vt:lpstr>Verdana</vt:lpstr>
      <vt:lpstr>Wingdings 2</vt:lpstr>
      <vt:lpstr>Wingdings 3</vt:lpstr>
      <vt:lpstr>Concourse</vt:lpstr>
      <vt:lpstr>2_Concourse</vt:lpstr>
      <vt:lpstr>3_Concourse</vt:lpstr>
      <vt:lpstr>Charter School Finance Update </vt:lpstr>
      <vt:lpstr>Contact Information</vt:lpstr>
      <vt:lpstr>Agenda</vt:lpstr>
      <vt:lpstr>House Bill 2610 Update</vt:lpstr>
      <vt:lpstr>Waivers</vt:lpstr>
      <vt:lpstr>Texas Education Agency Secure Environment (TEASE)</vt:lpstr>
      <vt:lpstr>FSP Reports and Deadlines</vt:lpstr>
      <vt:lpstr>FSP Reports and Deadlines</vt:lpstr>
      <vt:lpstr>FSP Reports and Deadlines</vt:lpstr>
      <vt:lpstr>FSP Reports and Deadlines</vt:lpstr>
      <vt:lpstr>FSP Reports and Deadlines</vt:lpstr>
      <vt:lpstr>FSP Reports and Deadlines</vt:lpstr>
      <vt:lpstr>FSP Reports and Deadlines</vt:lpstr>
      <vt:lpstr>FSP Reports and Deadlines</vt:lpstr>
      <vt:lpstr>State Compensatory Education (SCE)</vt:lpstr>
      <vt:lpstr>2016 – 2017 Summary of Finances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1112 TASA Charter School Finance</dc:title>
  <dc:creator>Nora Rainey</dc:creator>
  <cp:lastModifiedBy>rkendric</cp:lastModifiedBy>
  <cp:revision>1428</cp:revision>
  <cp:lastPrinted>2016-05-20T04:17:41Z</cp:lastPrinted>
  <dcterms:created xsi:type="dcterms:W3CDTF">2009-10-01T21:58:51Z</dcterms:created>
  <dcterms:modified xsi:type="dcterms:W3CDTF">2016-06-16T16:22:08Z</dcterms:modified>
</cp:coreProperties>
</file>