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9" r:id="rId4"/>
  </p:sldMasterIdLst>
  <p:notesMasterIdLst>
    <p:notesMasterId r:id="rId22"/>
  </p:notesMasterIdLst>
  <p:handoutMasterIdLst>
    <p:handoutMasterId r:id="rId23"/>
  </p:handoutMasterIdLst>
  <p:sldIdLst>
    <p:sldId id="281" r:id="rId5"/>
    <p:sldId id="428" r:id="rId6"/>
    <p:sldId id="429" r:id="rId7"/>
    <p:sldId id="430" r:id="rId8"/>
    <p:sldId id="431" r:id="rId9"/>
    <p:sldId id="432" r:id="rId10"/>
    <p:sldId id="433" r:id="rId11"/>
    <p:sldId id="419" r:id="rId12"/>
    <p:sldId id="434" r:id="rId13"/>
    <p:sldId id="424" r:id="rId14"/>
    <p:sldId id="435" r:id="rId15"/>
    <p:sldId id="425" r:id="rId16"/>
    <p:sldId id="436" r:id="rId17"/>
    <p:sldId id="426" r:id="rId18"/>
    <p:sldId id="427" r:id="rId19"/>
    <p:sldId id="437" r:id="rId20"/>
    <p:sldId id="438" r:id="rId21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fonzo, Carmen" initials="AC" lastIdx="0" clrIdx="0">
    <p:extLst>
      <p:ext uri="{19B8F6BF-5375-455C-9EA6-DF929625EA0E}">
        <p15:presenceInfo xmlns:p15="http://schemas.microsoft.com/office/powerpoint/2012/main" userId="S-1-5-21-424224527-328161685-9522986-40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5" autoAdjust="0"/>
    <p:restoredTop sz="81030" autoAdjust="0"/>
  </p:normalViewPr>
  <p:slideViewPr>
    <p:cSldViewPr snapToGrid="0">
      <p:cViewPr varScale="1">
        <p:scale>
          <a:sx n="71" d="100"/>
          <a:sy n="71" d="100"/>
        </p:scale>
        <p:origin x="58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1195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0358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1800" cy="466434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r>
              <a:rPr lang="en-US" dirty="0" smtClean="0"/>
              <a:t>Dr. Hancock, GFFC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66434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8FCA0178-9A77-416C-A84D-F7171D019F15}" type="datetime1">
              <a:rPr lang="en-US" smtClean="0"/>
              <a:t>5/27/2016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73892"/>
            <a:ext cx="5486400" cy="3660458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2971800" cy="466433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r>
              <a:rPr lang="en-US" dirty="0" smtClean="0"/>
              <a:t>DRAFT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6433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73491C48-03B7-4D66-ABBE-80998F631F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3577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91C48-03B7-4D66-ABBE-80998F631FA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73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491C48-03B7-4D66-ABBE-80998F631FA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832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491C48-03B7-4D66-ABBE-80998F631FA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070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491C48-03B7-4D66-ABBE-80998F631FA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168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491C48-03B7-4D66-ABBE-80998F631FA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409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491C48-03B7-4D66-ABBE-80998F631FA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7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491C48-03B7-4D66-ABBE-80998F631FA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19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491C48-03B7-4D66-ABBE-80998F631FA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716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91C48-03B7-4D66-ABBE-80998F631FA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272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91C48-03B7-4D66-ABBE-80998F631FA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42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91C48-03B7-4D66-ABBE-80998F631FA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468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91C48-03B7-4D66-ABBE-80998F631FA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912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91C48-03B7-4D66-ABBE-80998F631FA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828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91C48-03B7-4D66-ABBE-80998F631FA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641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91C48-03B7-4D66-ABBE-80998F631FA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305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91C48-03B7-4D66-ABBE-80998F631FA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390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91C48-03B7-4D66-ABBE-80998F631FA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0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89280"/>
            <a:ext cx="12188825" cy="36871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3175" y="6430051"/>
            <a:ext cx="12188825" cy="640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74041" y="6511858"/>
            <a:ext cx="623738" cy="346141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304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6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62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/>
            </a:lvl1pPr>
            <a:lvl2pPr marL="225425" indent="-225425">
              <a:defRPr/>
            </a:lvl2pPr>
            <a:lvl3pPr marL="461963" indent="-236538">
              <a:defRPr/>
            </a:lvl3pPr>
            <a:lvl4pPr marL="688975" indent="-227013">
              <a:defRPr/>
            </a:lvl4pPr>
            <a:lvl5pPr marL="914400" indent="-225425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50375" y="6492875"/>
            <a:ext cx="505843" cy="365125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629637A9-119A-49DA-BD12-AAC58B377D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868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74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2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781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64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175" y="6459784"/>
            <a:ext cx="12188825" cy="39821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94604"/>
            <a:ext cx="12188825" cy="640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003095" y="6459785"/>
            <a:ext cx="725952" cy="398214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35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178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63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59784"/>
            <a:ext cx="12192000" cy="39821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403140"/>
            <a:ext cx="12192001" cy="65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05652" y="6459785"/>
            <a:ext cx="406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72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Title I, Part A</a:t>
            </a:r>
            <a:br>
              <a:rPr lang="en-US" b="1" dirty="0" smtClean="0"/>
            </a:br>
            <a:r>
              <a:rPr lang="en-US" b="1" dirty="0" smtClean="0"/>
              <a:t>Schoolwide </a:t>
            </a:r>
            <a:r>
              <a:rPr lang="en-US" b="1" dirty="0" smtClean="0"/>
              <a:t>Programs</a:t>
            </a: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>Webinar #9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4915738" cy="170133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cap="none" dirty="0" smtClean="0">
                <a:solidFill>
                  <a:schemeClr val="tx1"/>
                </a:solidFill>
              </a:rPr>
              <a:t>James Connolly</a:t>
            </a:r>
          </a:p>
          <a:p>
            <a:pPr>
              <a:spcBef>
                <a:spcPts val="600"/>
              </a:spcBef>
            </a:pPr>
            <a:r>
              <a:rPr lang="en-US" sz="2000" cap="none" dirty="0" smtClean="0">
                <a:solidFill>
                  <a:schemeClr val="tx1"/>
                </a:solidFill>
              </a:rPr>
              <a:t>Terry Reyes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478969" y="4455621"/>
            <a:ext cx="4676711" cy="170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600"/>
              </a:spcBef>
            </a:pPr>
            <a:r>
              <a:rPr lang="en-US" sz="2000" cap="none" dirty="0" smtClean="0">
                <a:solidFill>
                  <a:schemeClr val="tx1"/>
                </a:solidFill>
              </a:rPr>
              <a:t>Office for Grants and Federal</a:t>
            </a:r>
            <a:br>
              <a:rPr lang="en-US" sz="2000" cap="none" dirty="0" smtClean="0">
                <a:solidFill>
                  <a:schemeClr val="tx1"/>
                </a:solidFill>
              </a:rPr>
            </a:br>
            <a:r>
              <a:rPr lang="en-US" sz="2000" cap="none" dirty="0" smtClean="0">
                <a:solidFill>
                  <a:schemeClr val="tx1"/>
                </a:solidFill>
              </a:rPr>
              <a:t>Fiscal Compliance</a:t>
            </a:r>
          </a:p>
          <a:p>
            <a:pPr algn="r">
              <a:spcBef>
                <a:spcPts val="600"/>
              </a:spcBef>
            </a:pPr>
            <a:r>
              <a:rPr lang="en-US" sz="2000" cap="none" dirty="0" smtClean="0">
                <a:solidFill>
                  <a:schemeClr val="tx1"/>
                </a:solidFill>
              </a:rPr>
              <a:t>May 27, 2016</a:t>
            </a:r>
            <a:endParaRPr lang="en-US" sz="2000" cap="none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5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62"/>
    </mc:Choice>
    <mc:Fallback xmlns="">
      <p:transition spd="slow" advTm="163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00100" indent="-800100">
              <a:buFont typeface="+mj-lt"/>
              <a:buAutoNum type="romanUcPeriod" startAt="3"/>
            </a:pPr>
            <a:r>
              <a:rPr lang="en-US" b="1" dirty="0" smtClean="0"/>
              <a:t>Subrecipient Monitoring Steps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335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Monitors verify that: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4000" dirty="0"/>
              <a:t>C</a:t>
            </a:r>
            <a:r>
              <a:rPr lang="en-US" sz="4000" dirty="0" smtClean="0"/>
              <a:t>ampuses actually operated schoolwide programs and consolidated funds, as indicated by the LEA on Schedules SC5000 and BS6001 of the NCLB Consolidated Federal Grant Application.</a:t>
            </a:r>
          </a:p>
          <a:p>
            <a:pPr marL="228600" indent="-228600"/>
            <a:r>
              <a:rPr lang="en-US" sz="4000" i="1" dirty="0" smtClean="0"/>
              <a:t>LEA can confirm with a written statement.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0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31"/>
    </mc:Choice>
    <mc:Fallback xmlns="">
      <p:transition spd="slow" advTm="251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Supplemental Funds Test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2279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4000" dirty="0" smtClean="0"/>
              <a:t>Monitors verify that: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4000" dirty="0" smtClean="0"/>
              <a:t>The LEA </a:t>
            </a:r>
            <a:r>
              <a:rPr lang="en-US" sz="4000" dirty="0"/>
              <a:t>passed the 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supplemental funds test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4000" dirty="0" smtClean="0"/>
              <a:t>Failing the test can negate schoolwide programs on all campuses.</a:t>
            </a:r>
          </a:p>
          <a:p>
            <a:pPr marL="342900" indent="-342900"/>
            <a:r>
              <a:rPr lang="en-US" sz="4000" i="1" dirty="0" smtClean="0"/>
              <a:t>LEA must supply documentation of the calculations used, and its general ledger must reflect that sufficient state and local funds were allocated to all campuses using the same methodology.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6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41"/>
    </mc:Choice>
    <mc:Fallback xmlns="">
      <p:transition spd="slow" advTm="276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Required Documents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471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Monitors verify that: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4000" dirty="0" smtClean="0"/>
              <a:t>Each schoolwide campus completed the comprehensive needs assessment, campus improvement plan (CIP), and annual evaluation.</a:t>
            </a:r>
          </a:p>
          <a:p>
            <a:pPr marL="225425">
              <a:buNone/>
            </a:pPr>
            <a:r>
              <a:rPr lang="en-US" sz="4000" i="1" dirty="0" smtClean="0"/>
              <a:t>Each schoolwide campus must provide adequate and current needs assessment, CIP, and annual evaluation.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1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96"/>
    </mc:Choice>
    <mc:Fallback xmlns="">
      <p:transition spd="slow" advTm="244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Accounting Methodology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4714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000" dirty="0" smtClean="0"/>
              <a:t>Monitors verify that: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4000" dirty="0" smtClean="0"/>
              <a:t>LEA developed and followed an acceptable accounting methodology for its schoolwide program expenditures.</a:t>
            </a:r>
          </a:p>
          <a:p>
            <a:pPr marL="225425">
              <a:buNone/>
            </a:pPr>
            <a:r>
              <a:rPr lang="en-US" sz="4000" i="1" dirty="0" smtClean="0"/>
              <a:t>LEA must show documentation of its methodology (for example, its proportionality table); its general ledger must show that the methodology was followed consistently.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2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42"/>
    </mc:Choice>
    <mc:Fallback xmlns="">
      <p:transition spd="slow" advTm="225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General Ledger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4714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4000" dirty="0" smtClean="0"/>
              <a:t>Monitors review general ledger to verify that: 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4000" dirty="0" smtClean="0"/>
              <a:t>LEA met parental involvement set-aside requirement</a:t>
            </a:r>
            <a:br>
              <a:rPr lang="en-US" sz="4000" dirty="0" smtClean="0"/>
            </a:br>
            <a:r>
              <a:rPr lang="en-US" sz="4000" dirty="0" smtClean="0"/>
              <a:t>(if applicable).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4000" dirty="0" smtClean="0"/>
              <a:t>LEA properly planned and maintained schoolwide budgets in the general ledger.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4000" dirty="0" smtClean="0"/>
              <a:t>LEA properly accounted for payroll and maintained  appropriate records for employees (requirements determined by the consolidation option selected).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4000" dirty="0"/>
              <a:t>LEA complied with basic requirements for the financial administration of federal grant awards (FASRG, GAAP, EDGAR).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>
              <a:buNone/>
            </a:pPr>
            <a:endParaRPr lang="en-US" sz="4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4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76"/>
    </mc:Choice>
    <mc:Fallback xmlns="">
      <p:transition spd="slow" advTm="337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Allowability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471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For a random </a:t>
            </a:r>
            <a:r>
              <a:rPr lang="en-US" sz="4000" dirty="0"/>
              <a:t>selection of </a:t>
            </a:r>
            <a:r>
              <a:rPr lang="en-US" sz="4000" dirty="0" smtClean="0"/>
              <a:t>schoolwide program expenditures, </a:t>
            </a:r>
            <a:r>
              <a:rPr lang="en-US" sz="4000" dirty="0"/>
              <a:t>m</a:t>
            </a:r>
            <a:r>
              <a:rPr lang="en-US" sz="4000" dirty="0" smtClean="0"/>
              <a:t>onitors verify that: 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4000" dirty="0" smtClean="0"/>
              <a:t>The expenditures are documented in the campus’s CIP as part of schoolwide program activities that, as a whole, support the intents and purposes of each consolidated grant program.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7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22"/>
    </mc:Choice>
    <mc:Fallback xmlns="">
      <p:transition spd="slow" advTm="240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Other Expenditures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471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For campus expenditures from funds that are not consolidated, </a:t>
            </a:r>
            <a:r>
              <a:rPr lang="en-US" sz="4400" dirty="0"/>
              <a:t>m</a:t>
            </a:r>
            <a:r>
              <a:rPr lang="en-US" sz="4400" dirty="0" smtClean="0"/>
              <a:t>onitors test to ensure that expenditures are allowable under individual grant programs.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3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86"/>
    </mc:Choice>
    <mc:Fallback xmlns="">
      <p:transition spd="slow" advTm="122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TEA Contact Information</a:t>
            </a:r>
            <a:br>
              <a:rPr lang="en-US" b="1" dirty="0" smtClean="0"/>
            </a:br>
            <a:r>
              <a:rPr lang="en-US" b="1" dirty="0" smtClean="0"/>
              <a:t>Title I, Part A Schoolwide Programs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11679"/>
            <a:ext cx="10369006" cy="4344875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6900" dirty="0"/>
              <a:t>P</a:t>
            </a:r>
            <a:r>
              <a:rPr lang="en-US" sz="6900" dirty="0" smtClean="0"/>
              <a:t>rogrammatic issues:</a:t>
            </a:r>
          </a:p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6400" dirty="0" smtClean="0"/>
              <a:t>Division of Federal and State Education Policy</a:t>
            </a:r>
          </a:p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6400" dirty="0" smtClean="0"/>
              <a:t>Anita Villarreal, nclb@tea.texas.gov</a:t>
            </a:r>
          </a:p>
          <a:p>
            <a:pPr>
              <a:buNone/>
            </a:pPr>
            <a:endParaRPr lang="en-US" sz="3400" dirty="0" smtClean="0"/>
          </a:p>
          <a:p>
            <a:pPr>
              <a:buNone/>
            </a:pPr>
            <a:r>
              <a:rPr lang="en-US" sz="6900" dirty="0" smtClean="0"/>
              <a:t>Fiscal issues and TEA </a:t>
            </a:r>
            <a:r>
              <a:rPr lang="en-US" sz="6900" dirty="0"/>
              <a:t>federal flexibility </a:t>
            </a:r>
            <a:r>
              <a:rPr lang="en-US" sz="6900" dirty="0" smtClean="0"/>
              <a:t>initiative:</a:t>
            </a:r>
          </a:p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6400" dirty="0" smtClean="0"/>
              <a:t>Office for Grants and Federal Fiscal Compliance</a:t>
            </a:r>
          </a:p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6400" dirty="0" smtClean="0"/>
              <a:t>James Connolly, james.connolly@tea.texas.gov</a:t>
            </a:r>
          </a:p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6400" dirty="0" smtClean="0"/>
              <a:t>Terry Reyes,</a:t>
            </a:r>
            <a:r>
              <a:rPr lang="en-US" sz="6400" dirty="0"/>
              <a:t> </a:t>
            </a:r>
            <a:r>
              <a:rPr lang="en-US" sz="6400" dirty="0" smtClean="0"/>
              <a:t>terry.reyes@tea.texas.gov</a:t>
            </a:r>
            <a:endParaRPr lang="en-US" sz="6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2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29"/>
    </mc:Choice>
    <mc:Fallback xmlns="">
      <p:transition spd="slow" advTm="118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Goals of Webinar Series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53466"/>
          </a:xfrm>
        </p:spPr>
        <p:txBody>
          <a:bodyPr>
            <a:noAutofit/>
          </a:bodyPr>
          <a:lstStyle/>
          <a:p>
            <a:pPr marL="568325" indent="-568325">
              <a:buFont typeface="+mj-lt"/>
              <a:buAutoNum type="arabicPeriod"/>
            </a:pPr>
            <a:r>
              <a:rPr lang="en-US" sz="4000" dirty="0" smtClean="0"/>
              <a:t>To review the basic concepts of schoolwide programs.</a:t>
            </a:r>
          </a:p>
          <a:p>
            <a:pPr marL="568325" indent="-568325">
              <a:buFont typeface="+mj-lt"/>
              <a:buAutoNum type="arabicPeriod"/>
            </a:pPr>
            <a:r>
              <a:rPr lang="en-US" sz="4000" dirty="0" smtClean="0"/>
              <a:t>To encourage you to begin planning now for the 2016–2017 school year.</a:t>
            </a:r>
          </a:p>
          <a:p>
            <a:pPr marL="568325" indent="-568325">
              <a:buFont typeface="+mj-lt"/>
              <a:buAutoNum type="arabicPeriod"/>
            </a:pPr>
            <a:r>
              <a:rPr lang="en-US" sz="4000" dirty="0" smtClean="0"/>
              <a:t>To answer specific questions.</a:t>
            </a:r>
          </a:p>
          <a:p>
            <a:pPr marL="568325" indent="-568325">
              <a:buFont typeface="+mj-lt"/>
              <a:buAutoNum type="arabicPeriod"/>
            </a:pPr>
            <a:r>
              <a:rPr lang="en-US" sz="4000" dirty="0" smtClean="0"/>
              <a:t>To share what we’ve learned.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4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19"/>
    </mc:Choice>
    <mc:Fallback xmlns="">
      <p:transition spd="slow" advTm="25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92150" indent="-692150">
              <a:buFont typeface="+mj-lt"/>
              <a:buAutoNum type="romanUcPeriod"/>
            </a:pPr>
            <a:r>
              <a:rPr lang="en-US" sz="4400" dirty="0" smtClean="0"/>
              <a:t>Key points from previous sessions.</a:t>
            </a:r>
            <a:endParaRPr lang="en-US" sz="4400" dirty="0"/>
          </a:p>
          <a:p>
            <a:pPr marL="692150" indent="-692150">
              <a:buFont typeface="+mj-lt"/>
              <a:buAutoNum type="romanUcPeriod"/>
            </a:pPr>
            <a:r>
              <a:rPr lang="en-US" sz="4400" dirty="0" smtClean="0"/>
              <a:t>Subrecipient monitoring of schoolwide programs.</a:t>
            </a:r>
          </a:p>
          <a:p>
            <a:pPr marL="692150" indent="-692150">
              <a:buFont typeface="+mj-lt"/>
              <a:buAutoNum type="romanUcPeriod"/>
            </a:pPr>
            <a:r>
              <a:rPr lang="en-US" sz="4400" dirty="0" smtClean="0"/>
              <a:t>Subrecipient monitoring steps.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2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08"/>
    </mc:Choice>
    <mc:Fallback xmlns="">
      <p:transition spd="slow" advTm="13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marL="457200" indent="-457200">
              <a:buFont typeface="+mj-lt"/>
              <a:buAutoNum type="romanUcPeriod"/>
            </a:pPr>
            <a:r>
              <a:rPr lang="en-US" b="1" dirty="0" smtClean="0"/>
              <a:t>Key Points from Previous Sessions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11679"/>
            <a:ext cx="10058400" cy="434487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100" dirty="0" smtClean="0"/>
              <a:t>Condensed list of planning steps: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3900" dirty="0" smtClean="0"/>
              <a:t>Budget (LEA).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3900" dirty="0" smtClean="0"/>
              <a:t>Comprehensive </a:t>
            </a:r>
            <a:r>
              <a:rPr lang="en-US" sz="3900" dirty="0"/>
              <a:t>needs </a:t>
            </a:r>
            <a:r>
              <a:rPr lang="en-US" sz="3900" dirty="0" smtClean="0"/>
              <a:t>assessment (campus).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3900" dirty="0" smtClean="0"/>
              <a:t>Campus </a:t>
            </a:r>
            <a:r>
              <a:rPr lang="en-US" sz="3900" dirty="0"/>
              <a:t>improvement </a:t>
            </a:r>
            <a:r>
              <a:rPr lang="en-US" sz="3900" dirty="0" smtClean="0"/>
              <a:t>plan (campus).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3900" dirty="0" smtClean="0"/>
              <a:t>Supplemental </a:t>
            </a:r>
            <a:r>
              <a:rPr lang="en-US" sz="3900" dirty="0"/>
              <a:t>funds </a:t>
            </a:r>
            <a:r>
              <a:rPr lang="en-US" sz="3900" dirty="0" smtClean="0"/>
              <a:t>test (LEA).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3900" dirty="0" smtClean="0"/>
              <a:t>Consolidation </a:t>
            </a:r>
            <a:r>
              <a:rPr lang="en-US" sz="3900" dirty="0"/>
              <a:t>option </a:t>
            </a:r>
            <a:r>
              <a:rPr lang="en-US" sz="3900" dirty="0" smtClean="0"/>
              <a:t>(LEA with campus).</a:t>
            </a:r>
          </a:p>
          <a:p>
            <a:pPr marL="571500" indent="-339725">
              <a:buFont typeface="Courier New" panose="02070309020205020404" pitchFamily="49" charset="0"/>
              <a:buChar char="o"/>
            </a:pPr>
            <a:r>
              <a:rPr lang="en-US" sz="3500" dirty="0" smtClean="0"/>
              <a:t>TEA recommends federal only.</a:t>
            </a:r>
            <a:endParaRPr lang="en-US" sz="3500" dirty="0"/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3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2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04"/>
    </mc:Choice>
    <mc:Fallback xmlns="">
      <p:transition spd="slow" advTm="404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Planning for Schoolwide Programs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11679"/>
            <a:ext cx="10058400" cy="4344875"/>
          </a:xfrm>
        </p:spPr>
        <p:txBody>
          <a:bodyPr>
            <a:normAutofit fontScale="92500"/>
          </a:bodyPr>
          <a:lstStyle/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3900" dirty="0"/>
              <a:t>Schoolwide program budget (campus</a:t>
            </a:r>
            <a:r>
              <a:rPr lang="en-US" sz="3900" dirty="0" smtClean="0"/>
              <a:t>).</a:t>
            </a:r>
          </a:p>
          <a:p>
            <a:pPr marL="571500" indent="-339725">
              <a:buFont typeface="Courier New" panose="02070309020205020404" pitchFamily="49" charset="0"/>
              <a:buChar char="o"/>
            </a:pPr>
            <a:r>
              <a:rPr lang="en-US" sz="3500" dirty="0" smtClean="0"/>
              <a:t>Incorporated into campus improvement plan.</a:t>
            </a:r>
            <a:endParaRPr lang="en-US" sz="3500" dirty="0"/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3900" dirty="0" smtClean="0"/>
              <a:t>Accounting methodology (LEA).</a:t>
            </a:r>
          </a:p>
          <a:p>
            <a:pPr marL="571500" indent="-339725">
              <a:buFont typeface="Courier New" panose="02070309020205020404" pitchFamily="49" charset="0"/>
              <a:buChar char="o"/>
            </a:pPr>
            <a:r>
              <a:rPr lang="en-US" sz="3500" dirty="0" smtClean="0"/>
              <a:t>TEA recommends proportionality at the campus level.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3900" dirty="0"/>
              <a:t>NCLB Consolidated Federal Grant </a:t>
            </a:r>
            <a:r>
              <a:rPr lang="en-US" sz="3900" dirty="0" smtClean="0"/>
              <a:t>Application (LEA).</a:t>
            </a:r>
          </a:p>
          <a:p>
            <a:pPr marL="571500" indent="-339725">
              <a:buFont typeface="Courier New" panose="02070309020205020404" pitchFamily="49" charset="0"/>
              <a:buChar char="o"/>
            </a:pPr>
            <a:r>
              <a:rPr lang="en-US" sz="3500" dirty="0" smtClean="0"/>
              <a:t>Schedule BS6001 using 8911 Operating Transfer Out code.</a:t>
            </a:r>
            <a:endParaRPr lang="en-US" sz="3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1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52"/>
    </mc:Choice>
    <mc:Fallback xmlns="">
      <p:transition spd="slow" advTm="316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Step-by-Step Planning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11679"/>
            <a:ext cx="10369006" cy="434487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400" dirty="0" smtClean="0"/>
              <a:t>Full details of step-by-step planning, with multiple examples, available on three web pages</a:t>
            </a:r>
            <a:r>
              <a:rPr lang="en-US" sz="4400" dirty="0"/>
              <a:t>, beginning with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tea.texas.gov/grants/</a:t>
            </a:r>
            <a:b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schoolwidefundingandaccounting1/.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Focus on maintaining required documentation for auditing and monitoring purposes</a:t>
            </a:r>
            <a:r>
              <a:rPr lang="en-US" sz="4400" dirty="0" smtClean="0">
                <a:solidFill>
                  <a:schemeClr val="tx1"/>
                </a:solidFill>
              </a:rPr>
              <a:t>.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0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08"/>
    </mc:Choice>
    <mc:Fallback xmlns="">
      <p:transition spd="slow" advTm="195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Step-by-Step Accounting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11679"/>
            <a:ext cx="10369006" cy="43448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Full details of step-by-step accounting procedures for schoolwide program expenditures, with examples of general ledgers, available on three web pages</a:t>
            </a:r>
            <a:r>
              <a:rPr lang="en-US" sz="4400" dirty="0"/>
              <a:t>, beginning with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tea.texas.gov/grants/</a:t>
            </a:r>
            <a:b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schoolwideaccountingforexpenditures1/.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8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55"/>
    </mc:Choice>
    <mc:Fallback xmlns="">
      <p:transition spd="slow" advTm="16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+mj-lt"/>
              <a:buAutoNum type="romanUcPeriod" startAt="2"/>
            </a:pPr>
            <a:r>
              <a:rPr lang="en-US" b="1" dirty="0" smtClean="0"/>
              <a:t>Subrecipient Monitoring of</a:t>
            </a:r>
            <a:br>
              <a:rPr lang="en-US" b="1" dirty="0" smtClean="0"/>
            </a:br>
            <a:r>
              <a:rPr lang="en-US" b="1" dirty="0" smtClean="0"/>
              <a:t>Schoolwide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61847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 smtClean="0"/>
              <a:t>If your LEA is selected for federal subrecipient monitoring by TEA, you can expect different procedures from TEA monitors.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 smtClean="0"/>
              <a:t>TEA monitors conduct their reviews </a:t>
            </a:r>
            <a:r>
              <a:rPr lang="en-US" sz="3400" dirty="0"/>
              <a:t>based upon </a:t>
            </a:r>
            <a:r>
              <a:rPr lang="en-US" sz="3400" dirty="0">
                <a:solidFill>
                  <a:schemeClr val="bg2">
                    <a:lumMod val="50000"/>
                  </a:schemeClr>
                </a:solidFill>
              </a:rPr>
              <a:t>schoolwide program guidelines</a:t>
            </a:r>
            <a:r>
              <a:rPr lang="en-US" sz="3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TEA monitors </a:t>
            </a:r>
            <a:r>
              <a:rPr lang="en-US" sz="3400" dirty="0" smtClean="0"/>
              <a:t>the LEA</a:t>
            </a:r>
            <a:r>
              <a:rPr lang="en-US" sz="3400" dirty="0"/>
              <a:t>, not individual schoolwide </a:t>
            </a:r>
            <a:r>
              <a:rPr lang="en-US" sz="3400" dirty="0" smtClean="0"/>
              <a:t>campuses, but both the LEA </a:t>
            </a:r>
            <a:r>
              <a:rPr lang="en-US" sz="3400" dirty="0"/>
              <a:t>and </a:t>
            </a:r>
            <a:r>
              <a:rPr lang="en-US" sz="3400" dirty="0" smtClean="0"/>
              <a:t>the schoolwide campuses </a:t>
            </a:r>
            <a:r>
              <a:rPr lang="en-US" sz="3400" dirty="0"/>
              <a:t>are responsible for maintaining </a:t>
            </a:r>
            <a:r>
              <a:rPr lang="en-US" sz="3400" dirty="0" smtClean="0"/>
              <a:t>the required </a:t>
            </a:r>
            <a:r>
              <a:rPr lang="en-US" sz="3400" dirty="0"/>
              <a:t>documentation</a:t>
            </a:r>
            <a:r>
              <a:rPr lang="en-US" sz="3400" dirty="0" smtClean="0"/>
              <a:t>.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3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35"/>
    </mc:Choice>
    <mc:Fallback xmlns="">
      <p:transition spd="slow" advTm="311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Reminder about Flexibility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618470"/>
          </a:xfrm>
        </p:spPr>
        <p:txBody>
          <a:bodyPr>
            <a:noAutofit/>
          </a:bodyPr>
          <a:lstStyle/>
          <a:p>
            <a:pPr marL="225425" indent="-2254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Consolidated</a:t>
            </a:r>
            <a:r>
              <a:rPr lang="en-US" sz="3600" dirty="0" smtClean="0"/>
              <a:t> pool of funds can pay </a:t>
            </a:r>
            <a:r>
              <a:rPr lang="en-US" sz="3600" dirty="0"/>
              <a:t>for 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any</a:t>
            </a:r>
            <a:r>
              <a:rPr lang="en-US" sz="3600" dirty="0"/>
              <a:t> activity that improves the schoolwide campus’s educational program</a:t>
            </a:r>
            <a:r>
              <a:rPr lang="en-US" sz="3600" dirty="0" smtClean="0"/>
              <a:t>.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b="1" i="1" dirty="0" smtClean="0"/>
              <a:t>but</a:t>
            </a:r>
            <a:endParaRPr lang="en-US" sz="3400" b="1" i="1" dirty="0"/>
          </a:p>
          <a:p>
            <a:pPr marL="225425" indent="-2254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dirty="0"/>
              <a:t>C</a:t>
            </a:r>
            <a:r>
              <a:rPr lang="en-US" sz="3400" dirty="0" smtClean="0"/>
              <a:t>ampus must develop and maintain </a:t>
            </a:r>
            <a:r>
              <a:rPr lang="en-US" sz="3400" dirty="0" smtClean="0">
                <a:solidFill>
                  <a:schemeClr val="bg2">
                    <a:lumMod val="50000"/>
                  </a:schemeClr>
                </a:solidFill>
              </a:rPr>
              <a:t>required schoolwide program documents.</a:t>
            </a:r>
          </a:p>
          <a:p>
            <a:pPr marL="225425" indent="-2254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dirty="0" smtClean="0"/>
              <a:t>Campus and LEA must maintain </a:t>
            </a:r>
            <a:r>
              <a:rPr lang="en-US" sz="3400" dirty="0" smtClean="0">
                <a:solidFill>
                  <a:schemeClr val="bg2">
                    <a:lumMod val="50000"/>
                  </a:schemeClr>
                </a:solidFill>
              </a:rPr>
              <a:t>adequate documentation</a:t>
            </a:r>
            <a:r>
              <a:rPr lang="en-US" sz="3400" dirty="0" smtClean="0"/>
              <a:t> for schoolwide program expenditures.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1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90"/>
    </mc:Choice>
    <mc:Fallback xmlns="">
      <p:transition spd="slow" advTm="25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2BCF46627DB34EAFDDCA171FA89AC5" ma:contentTypeVersion="0" ma:contentTypeDescription="Create a new document." ma:contentTypeScope="" ma:versionID="907e9bbdf382e53b3a6dd5428416a27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BAADBFB-F873-4BEA-908B-9C14F38B3E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6F4FE1-1638-4A66-9ADB-B2C43D85C542}">
  <ds:schemaRefs>
    <ds:schemaRef ds:uri="http://purl.org/dc/terms/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BF75694-D4E0-4063-B3F2-944F9C18F3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7255</TotalTime>
  <Words>661</Words>
  <Application>Microsoft Office PowerPoint</Application>
  <PresentationFormat>Widescreen</PresentationFormat>
  <Paragraphs>113</Paragraphs>
  <Slides>17</Slides>
  <Notes>17</Notes>
  <HiddenSlides>0</HiddenSlides>
  <MMClips>17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Retrospect</vt:lpstr>
      <vt:lpstr>Title I, Part A Schoolwide Programs Webinar #9</vt:lpstr>
      <vt:lpstr>Goals of Webinar Series</vt:lpstr>
      <vt:lpstr>Agenda</vt:lpstr>
      <vt:lpstr>Key Points from Previous Sessions</vt:lpstr>
      <vt:lpstr>Planning for Schoolwide Programs</vt:lpstr>
      <vt:lpstr>Step-by-Step Planning</vt:lpstr>
      <vt:lpstr>Step-by-Step Accounting</vt:lpstr>
      <vt:lpstr>Subrecipient Monitoring of Schoolwide Programs</vt:lpstr>
      <vt:lpstr>Reminder about Flexibility</vt:lpstr>
      <vt:lpstr>Subrecipient Monitoring Steps</vt:lpstr>
      <vt:lpstr>Supplemental Funds Test</vt:lpstr>
      <vt:lpstr>Required Documents</vt:lpstr>
      <vt:lpstr>Accounting Methodology</vt:lpstr>
      <vt:lpstr>General Ledger</vt:lpstr>
      <vt:lpstr>Allowability</vt:lpstr>
      <vt:lpstr>Other Expenditures</vt:lpstr>
      <vt:lpstr>TEA Contact Information Title I, Part A Schoolwide Programs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Schoolwide Programs Webinar #9</dc:title>
  <dc:creator>Reyes, Terry</dc:creator>
  <cp:lastModifiedBy>Terry Reyes</cp:lastModifiedBy>
  <cp:revision>688</cp:revision>
  <cp:lastPrinted>2015-12-04T23:12:34Z</cp:lastPrinted>
  <dcterms:created xsi:type="dcterms:W3CDTF">2014-05-28T13:39:16Z</dcterms:created>
  <dcterms:modified xsi:type="dcterms:W3CDTF">2016-05-27T19:15:43Z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0x0101004F2BCF46627DB34EAFDDCA171FA89AC5</vt:lpwstr>
  </property>
</Properties>
</file>