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47"/>
  </p:notesMasterIdLst>
  <p:sldIdLst>
    <p:sldId id="406" r:id="rId3"/>
    <p:sldId id="1963" r:id="rId4"/>
    <p:sldId id="1904" r:id="rId5"/>
    <p:sldId id="2017" r:id="rId6"/>
    <p:sldId id="1966" r:id="rId7"/>
    <p:sldId id="2086" r:id="rId8"/>
    <p:sldId id="2028" r:id="rId9"/>
    <p:sldId id="1973" r:id="rId10"/>
    <p:sldId id="1974" r:id="rId11"/>
    <p:sldId id="2019" r:id="rId12"/>
    <p:sldId id="1969" r:id="rId13"/>
    <p:sldId id="1970" r:id="rId14"/>
    <p:sldId id="1971" r:id="rId15"/>
    <p:sldId id="2020" r:id="rId16"/>
    <p:sldId id="1978" r:id="rId17"/>
    <p:sldId id="2022" r:id="rId18"/>
    <p:sldId id="2023" r:id="rId19"/>
    <p:sldId id="1979" r:id="rId20"/>
    <p:sldId id="1986" r:id="rId21"/>
    <p:sldId id="2008" r:id="rId22"/>
    <p:sldId id="2009" r:id="rId23"/>
    <p:sldId id="1989" r:id="rId24"/>
    <p:sldId id="1982" r:id="rId25"/>
    <p:sldId id="2024" r:id="rId26"/>
    <p:sldId id="1988" r:id="rId27"/>
    <p:sldId id="2025" r:id="rId28"/>
    <p:sldId id="1987" r:id="rId29"/>
    <p:sldId id="2026" r:id="rId30"/>
    <p:sldId id="1998" r:id="rId31"/>
    <p:sldId id="1999" r:id="rId32"/>
    <p:sldId id="1991" r:id="rId33"/>
    <p:sldId id="1992" r:id="rId34"/>
    <p:sldId id="1993" r:id="rId35"/>
    <p:sldId id="1994" r:id="rId36"/>
    <p:sldId id="2000" r:id="rId37"/>
    <p:sldId id="2005" r:id="rId38"/>
    <p:sldId id="2027" r:id="rId39"/>
    <p:sldId id="2002" r:id="rId40"/>
    <p:sldId id="1983" r:id="rId41"/>
    <p:sldId id="2007" r:id="rId42"/>
    <p:sldId id="1984" r:id="rId43"/>
    <p:sldId id="2021" r:id="rId44"/>
    <p:sldId id="1946" r:id="rId45"/>
    <p:sldId id="291" r:id="rId46"/>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B005E5-D873-4564-A339-84661D88B219}" v="101" dt="2022-09-06T13:35:06.9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26" autoAdjust="0"/>
    <p:restoredTop sz="94660"/>
  </p:normalViewPr>
  <p:slideViewPr>
    <p:cSldViewPr snapToGrid="0">
      <p:cViewPr varScale="1">
        <p:scale>
          <a:sx n="112" d="100"/>
          <a:sy n="112" d="100"/>
        </p:scale>
        <p:origin x="546" y="96"/>
      </p:cViewPr>
      <p:guideLst/>
    </p:cSldViewPr>
  </p:slideViewPr>
  <p:notesTextViewPr>
    <p:cViewPr>
      <p:scale>
        <a:sx n="1" d="1"/>
        <a:sy n="1" d="1"/>
      </p:scale>
      <p:origin x="0" y="0"/>
    </p:cViewPr>
  </p:notesTextViewPr>
  <p:sorterViewPr>
    <p:cViewPr varScale="1">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yn Lovett" userId="770b9645-2875-4911-97aa-4d41960a88e0" providerId="ADAL" clId="{F788E432-7E8F-4E52-97F5-94D22C0EE042}"/>
    <pc:docChg chg="modSld">
      <pc:chgData name="Kathryn Lovett" userId="770b9645-2875-4911-97aa-4d41960a88e0" providerId="ADAL" clId="{F788E432-7E8F-4E52-97F5-94D22C0EE042}" dt="2022-09-06T17:32:44.220" v="35" actId="20577"/>
      <pc:docMkLst>
        <pc:docMk/>
      </pc:docMkLst>
      <pc:sldChg chg="modSp mod">
        <pc:chgData name="Kathryn Lovett" userId="770b9645-2875-4911-97aa-4d41960a88e0" providerId="ADAL" clId="{F788E432-7E8F-4E52-97F5-94D22C0EE042}" dt="2022-09-06T17:32:44.220" v="35" actId="20577"/>
        <pc:sldMkLst>
          <pc:docMk/>
          <pc:sldMk cId="3151732078" sldId="1971"/>
        </pc:sldMkLst>
        <pc:spChg chg="mod">
          <ac:chgData name="Kathryn Lovett" userId="770b9645-2875-4911-97aa-4d41960a88e0" providerId="ADAL" clId="{F788E432-7E8F-4E52-97F5-94D22C0EE042}" dt="2022-09-06T17:32:44.220" v="35" actId="20577"/>
          <ac:spMkLst>
            <pc:docMk/>
            <pc:sldMk cId="3151732078" sldId="1971"/>
            <ac:spMk id="2" creationId="{91CB6914-8B4F-4B41-AAB0-8670491F8DB7}"/>
          </ac:spMkLst>
        </pc:spChg>
      </pc:sldChg>
      <pc:sldChg chg="modSp mod">
        <pc:chgData name="Kathryn Lovett" userId="770b9645-2875-4911-97aa-4d41960a88e0" providerId="ADAL" clId="{F788E432-7E8F-4E52-97F5-94D22C0EE042}" dt="2022-09-06T17:31:56.864" v="15" actId="20577"/>
        <pc:sldMkLst>
          <pc:docMk/>
          <pc:sldMk cId="2093531550" sldId="2017"/>
        </pc:sldMkLst>
        <pc:spChg chg="mod">
          <ac:chgData name="Kathryn Lovett" userId="770b9645-2875-4911-97aa-4d41960a88e0" providerId="ADAL" clId="{F788E432-7E8F-4E52-97F5-94D22C0EE042}" dt="2022-09-06T17:31:56.864" v="15" actId="20577"/>
          <ac:spMkLst>
            <pc:docMk/>
            <pc:sldMk cId="2093531550" sldId="2017"/>
            <ac:spMk id="4" creationId="{4109E241-C249-9453-1169-53A110B13D7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2579D446-551B-449A-A9DD-1A23F7CD3B8B}" type="datetimeFigureOut">
              <a:rPr lang="en-US" smtClean="0"/>
              <a:t>9/28/2022</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3011C6F0-8F4D-4683-9BF6-6B5B6CA445AA}" type="slidenum">
              <a:rPr lang="en-US" smtClean="0"/>
              <a:t>‹#›</a:t>
            </a:fld>
            <a:endParaRPr lang="en-US"/>
          </a:p>
        </p:txBody>
      </p:sp>
    </p:spTree>
    <p:extLst>
      <p:ext uri="{BB962C8B-B14F-4D97-AF65-F5344CB8AC3E}">
        <p14:creationId xmlns:p14="http://schemas.microsoft.com/office/powerpoint/2010/main" val="3070262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0834">
              <a:defRPr/>
            </a:pPr>
            <a:fld id="{4B949663-E0CD-4AE8-A186-055D636A41B5}" type="slidenum">
              <a:rPr lang="en-US">
                <a:solidFill>
                  <a:prstClr val="black"/>
                </a:solidFill>
                <a:latin typeface="Calibri" panose="020F0502020204030204"/>
              </a:rPr>
              <a:pPr defTabSz="910834">
                <a:defRPr/>
              </a:pPr>
              <a:t>44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427247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E239-80A1-59C5-FE41-8E81BF4662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4DD1EA-1DE4-C411-BD8E-0F89CB181C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A8AA48-3025-AF2A-7D79-41103EC0505F}"/>
              </a:ext>
            </a:extLst>
          </p:cNvPr>
          <p:cNvSpPr>
            <a:spLocks noGrp="1"/>
          </p:cNvSpPr>
          <p:nvPr>
            <p:ph type="dt" sz="half" idx="10"/>
          </p:nvPr>
        </p:nvSpPr>
        <p:spPr/>
        <p:txBody>
          <a:bodyPr/>
          <a:lstStyle/>
          <a:p>
            <a:fld id="{DFC8A6C5-8A34-469F-815A-8BF1865B45F3}" type="datetimeFigureOut">
              <a:rPr lang="en-US" smtClean="0"/>
              <a:t>9/28/2022</a:t>
            </a:fld>
            <a:endParaRPr lang="en-US"/>
          </a:p>
        </p:txBody>
      </p:sp>
      <p:sp>
        <p:nvSpPr>
          <p:cNvPr id="5" name="Footer Placeholder 4">
            <a:extLst>
              <a:ext uri="{FF2B5EF4-FFF2-40B4-BE49-F238E27FC236}">
                <a16:creationId xmlns:a16="http://schemas.microsoft.com/office/drawing/2014/main" id="{1B0E43B5-C9AE-7893-BAF4-F788BFE41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17DED7-1BD5-94F5-8617-9073C1BA8E88}"/>
              </a:ext>
            </a:extLst>
          </p:cNvPr>
          <p:cNvSpPr>
            <a:spLocks noGrp="1"/>
          </p:cNvSpPr>
          <p:nvPr>
            <p:ph type="sldNum" sz="quarter" idx="12"/>
          </p:nvPr>
        </p:nvSpPr>
        <p:spPr/>
        <p:txBody>
          <a:bodyPr/>
          <a:lstStyle/>
          <a:p>
            <a:fld id="{2B6C814A-A225-4360-957D-81FDE52B30BF}" type="slidenum">
              <a:rPr lang="en-US" smtClean="0"/>
              <a:t>‹#›</a:t>
            </a:fld>
            <a:endParaRPr lang="en-US"/>
          </a:p>
        </p:txBody>
      </p:sp>
    </p:spTree>
    <p:extLst>
      <p:ext uri="{BB962C8B-B14F-4D97-AF65-F5344CB8AC3E}">
        <p14:creationId xmlns:p14="http://schemas.microsoft.com/office/powerpoint/2010/main" val="345822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5F37B-E758-D1EE-65F9-CB0FECBEE3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238A90-8AA4-6104-2FB4-B93931DBFA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D5030B-32F1-124D-886A-F804D7CA4C1A}"/>
              </a:ext>
            </a:extLst>
          </p:cNvPr>
          <p:cNvSpPr>
            <a:spLocks noGrp="1"/>
          </p:cNvSpPr>
          <p:nvPr>
            <p:ph type="dt" sz="half" idx="10"/>
          </p:nvPr>
        </p:nvSpPr>
        <p:spPr/>
        <p:txBody>
          <a:bodyPr/>
          <a:lstStyle/>
          <a:p>
            <a:fld id="{DFC8A6C5-8A34-469F-815A-8BF1865B45F3}" type="datetimeFigureOut">
              <a:rPr lang="en-US" smtClean="0"/>
              <a:t>9/28/2022</a:t>
            </a:fld>
            <a:endParaRPr lang="en-US"/>
          </a:p>
        </p:txBody>
      </p:sp>
      <p:sp>
        <p:nvSpPr>
          <p:cNvPr id="5" name="Footer Placeholder 4">
            <a:extLst>
              <a:ext uri="{FF2B5EF4-FFF2-40B4-BE49-F238E27FC236}">
                <a16:creationId xmlns:a16="http://schemas.microsoft.com/office/drawing/2014/main" id="{4286D183-5518-F807-B9FC-5EC8A33F1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A3F100-DEF3-897A-E373-D765ECF3B3C7}"/>
              </a:ext>
            </a:extLst>
          </p:cNvPr>
          <p:cNvSpPr>
            <a:spLocks noGrp="1"/>
          </p:cNvSpPr>
          <p:nvPr>
            <p:ph type="sldNum" sz="quarter" idx="12"/>
          </p:nvPr>
        </p:nvSpPr>
        <p:spPr/>
        <p:txBody>
          <a:bodyPr/>
          <a:lstStyle/>
          <a:p>
            <a:fld id="{2B6C814A-A225-4360-957D-81FDE52B30BF}" type="slidenum">
              <a:rPr lang="en-US" smtClean="0"/>
              <a:t>‹#›</a:t>
            </a:fld>
            <a:endParaRPr lang="en-US"/>
          </a:p>
        </p:txBody>
      </p:sp>
    </p:spTree>
    <p:extLst>
      <p:ext uri="{BB962C8B-B14F-4D97-AF65-F5344CB8AC3E}">
        <p14:creationId xmlns:p14="http://schemas.microsoft.com/office/powerpoint/2010/main" val="2977244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2AB877-FB96-E53F-8AA1-A262CAC918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0F542C-60CC-D41A-31E2-A69AFE081B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70663D-8635-A8D9-721B-1D3BE2CF723F}"/>
              </a:ext>
            </a:extLst>
          </p:cNvPr>
          <p:cNvSpPr>
            <a:spLocks noGrp="1"/>
          </p:cNvSpPr>
          <p:nvPr>
            <p:ph type="dt" sz="half" idx="10"/>
          </p:nvPr>
        </p:nvSpPr>
        <p:spPr/>
        <p:txBody>
          <a:bodyPr/>
          <a:lstStyle/>
          <a:p>
            <a:fld id="{DFC8A6C5-8A34-469F-815A-8BF1865B45F3}" type="datetimeFigureOut">
              <a:rPr lang="en-US" smtClean="0"/>
              <a:t>9/28/2022</a:t>
            </a:fld>
            <a:endParaRPr lang="en-US"/>
          </a:p>
        </p:txBody>
      </p:sp>
      <p:sp>
        <p:nvSpPr>
          <p:cNvPr id="5" name="Footer Placeholder 4">
            <a:extLst>
              <a:ext uri="{FF2B5EF4-FFF2-40B4-BE49-F238E27FC236}">
                <a16:creationId xmlns:a16="http://schemas.microsoft.com/office/drawing/2014/main" id="{98C901A1-9BB1-70C3-7F03-D0EFB091BC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E62636-F24C-1F21-C89B-E4910877750C}"/>
              </a:ext>
            </a:extLst>
          </p:cNvPr>
          <p:cNvSpPr>
            <a:spLocks noGrp="1"/>
          </p:cNvSpPr>
          <p:nvPr>
            <p:ph type="sldNum" sz="quarter" idx="12"/>
          </p:nvPr>
        </p:nvSpPr>
        <p:spPr/>
        <p:txBody>
          <a:bodyPr/>
          <a:lstStyle/>
          <a:p>
            <a:fld id="{2B6C814A-A225-4360-957D-81FDE52B30BF}" type="slidenum">
              <a:rPr lang="en-US" smtClean="0"/>
              <a:t>‹#›</a:t>
            </a:fld>
            <a:endParaRPr lang="en-US"/>
          </a:p>
        </p:txBody>
      </p:sp>
    </p:spTree>
    <p:extLst>
      <p:ext uri="{BB962C8B-B14F-4D97-AF65-F5344CB8AC3E}">
        <p14:creationId xmlns:p14="http://schemas.microsoft.com/office/powerpoint/2010/main" val="1710698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858439"/>
            <a:ext cx="9144000" cy="1455651"/>
          </a:xfrm>
          <a:solidFill>
            <a:schemeClr val="bg1">
              <a:lumMod val="95000"/>
            </a:schemeClr>
          </a:solidFill>
        </p:spPr>
        <p:txBody>
          <a:bodyPr anchor="ctr">
            <a:normAutofit/>
          </a:bodyPr>
          <a:lstStyle>
            <a:lvl1pPr algn="ctr">
              <a:defRPr sz="5600" b="1">
                <a:solidFill>
                  <a:srgbClr val="3C6EBE"/>
                </a:solidFill>
                <a:latin typeface="+mn-lt"/>
              </a:defRPr>
            </a:lvl1pPr>
          </a:lstStyle>
          <a:p>
            <a:r>
              <a:rPr lang="en-US"/>
              <a:t>Edit Master title</a:t>
            </a:r>
          </a:p>
        </p:txBody>
      </p:sp>
      <p:sp>
        <p:nvSpPr>
          <p:cNvPr id="3" name="Subtitle 2"/>
          <p:cNvSpPr>
            <a:spLocks noGrp="1"/>
          </p:cNvSpPr>
          <p:nvPr>
            <p:ph type="subTitle" idx="1" hasCustomPrompt="1"/>
          </p:nvPr>
        </p:nvSpPr>
        <p:spPr>
          <a:xfrm>
            <a:off x="1524000" y="4315096"/>
            <a:ext cx="9144000" cy="851564"/>
          </a:xfrm>
          <a:solidFill>
            <a:schemeClr val="bg1">
              <a:lumMod val="95000"/>
            </a:schemeClr>
          </a:solidFill>
        </p:spPr>
        <p:txBody>
          <a:bodyPr anchor="t"/>
          <a:lstStyle>
            <a:lvl1pPr marL="0" indent="0" algn="ctr">
              <a:buNone/>
              <a:defRPr sz="2400" b="1" spc="140" baseline="0">
                <a:solidFill>
                  <a:srgbClr val="44546A"/>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EDIT MASTER SUBTITLE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88AB57-2DBE-44A3-AE96-942C49E954BF}" type="slidenum">
              <a:rPr lang="en-US" smtClean="0"/>
              <a:t>‹#›</a:t>
            </a:fld>
            <a:endParaRPr lang="en-US" dirty="0"/>
          </a:p>
        </p:txBody>
      </p:sp>
      <p:sp>
        <p:nvSpPr>
          <p:cNvPr id="11" name="Picture Placeholder 10"/>
          <p:cNvSpPr>
            <a:spLocks noGrp="1"/>
          </p:cNvSpPr>
          <p:nvPr>
            <p:ph type="pic" sz="quarter" idx="13"/>
          </p:nvPr>
        </p:nvSpPr>
        <p:spPr>
          <a:xfrm>
            <a:off x="0" y="1268412"/>
            <a:ext cx="12192000" cy="5589588"/>
          </a:xfrm>
        </p:spPr>
        <p:txBody>
          <a:bodyPr/>
          <a:lstStyle/>
          <a:p>
            <a:endParaRPr lang="en-US" dirty="0"/>
          </a:p>
        </p:txBody>
      </p:sp>
    </p:spTree>
    <p:extLst>
      <p:ext uri="{BB962C8B-B14F-4D97-AF65-F5344CB8AC3E}">
        <p14:creationId xmlns:p14="http://schemas.microsoft.com/office/powerpoint/2010/main" val="2702179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858439"/>
            <a:ext cx="9144000" cy="1455651"/>
          </a:xfrm>
          <a:solidFill>
            <a:schemeClr val="bg1">
              <a:lumMod val="95000"/>
            </a:schemeClr>
          </a:solidFill>
        </p:spPr>
        <p:txBody>
          <a:bodyPr anchor="ctr">
            <a:normAutofit/>
          </a:bodyPr>
          <a:lstStyle>
            <a:lvl1pPr algn="ctr">
              <a:defRPr sz="5600" b="1">
                <a:solidFill>
                  <a:srgbClr val="3C6EBE"/>
                </a:solidFill>
                <a:latin typeface="+mn-lt"/>
              </a:defRPr>
            </a:lvl1pPr>
          </a:lstStyle>
          <a:p>
            <a:r>
              <a:rPr lang="en-US"/>
              <a:t>Edit Master title</a:t>
            </a:r>
          </a:p>
        </p:txBody>
      </p:sp>
      <p:sp>
        <p:nvSpPr>
          <p:cNvPr id="3" name="Subtitle 2"/>
          <p:cNvSpPr>
            <a:spLocks noGrp="1"/>
          </p:cNvSpPr>
          <p:nvPr>
            <p:ph type="subTitle" idx="1" hasCustomPrompt="1"/>
          </p:nvPr>
        </p:nvSpPr>
        <p:spPr>
          <a:xfrm>
            <a:off x="1524000" y="4315096"/>
            <a:ext cx="9144000" cy="851564"/>
          </a:xfrm>
          <a:solidFill>
            <a:schemeClr val="bg1">
              <a:lumMod val="95000"/>
            </a:schemeClr>
          </a:solidFill>
        </p:spPr>
        <p:txBody>
          <a:bodyPr anchor="t"/>
          <a:lstStyle>
            <a:lvl1pPr marL="0" indent="0" algn="ctr">
              <a:buNone/>
              <a:defRPr sz="2400" b="1" spc="140" baseline="0">
                <a:solidFill>
                  <a:srgbClr val="44546A"/>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EDIT MASTER SUBTITLE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88AB57-2DBE-44A3-AE96-942C49E954BF}" type="slidenum">
              <a:rPr lang="en-US" smtClean="0"/>
              <a:t>‹#›</a:t>
            </a:fld>
            <a:endParaRPr lang="en-US" dirty="0"/>
          </a:p>
        </p:txBody>
      </p:sp>
      <p:sp>
        <p:nvSpPr>
          <p:cNvPr id="11" name="Picture Placeholder 10"/>
          <p:cNvSpPr>
            <a:spLocks noGrp="1"/>
          </p:cNvSpPr>
          <p:nvPr>
            <p:ph type="pic" sz="quarter" idx="13"/>
          </p:nvPr>
        </p:nvSpPr>
        <p:spPr>
          <a:xfrm>
            <a:off x="0" y="1268412"/>
            <a:ext cx="12192000" cy="5589588"/>
          </a:xfrm>
        </p:spPr>
        <p:txBody>
          <a:bodyPr/>
          <a:lstStyle/>
          <a:p>
            <a:endParaRPr lang="en-US" dirty="0"/>
          </a:p>
        </p:txBody>
      </p:sp>
    </p:spTree>
    <p:extLst>
      <p:ext uri="{BB962C8B-B14F-4D97-AF65-F5344CB8AC3E}">
        <p14:creationId xmlns:p14="http://schemas.microsoft.com/office/powerpoint/2010/main" val="4219785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 Alternat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1460701"/>
            <a:ext cx="9997440" cy="3566160"/>
          </a:xfrm>
        </p:spPr>
        <p:txBody>
          <a:bodyPr anchor="ctr">
            <a:normAutofit/>
          </a:bodyPr>
          <a:lstStyle>
            <a:lvl1pPr algn="ctr">
              <a:defRPr sz="6600" b="1">
                <a:solidFill>
                  <a:srgbClr val="3C6EBE"/>
                </a:solidFill>
                <a:latin typeface="Calibri" panose="020F0502020204030204" pitchFamily="34" charset="0"/>
                <a:cs typeface="Calibri" panose="020F0502020204030204" pitchFamily="34" charset="0"/>
              </a:defRPr>
            </a:lvl1pPr>
          </a:lstStyle>
          <a:p>
            <a:r>
              <a:rPr lang="en-US"/>
              <a:t>Click to edit Master title</a:t>
            </a:r>
          </a:p>
        </p:txBody>
      </p:sp>
      <p:sp>
        <p:nvSpPr>
          <p:cNvPr id="3" name="Subtitle 2"/>
          <p:cNvSpPr>
            <a:spLocks noGrp="1"/>
          </p:cNvSpPr>
          <p:nvPr>
            <p:ph type="subTitle" idx="1" hasCustomPrompt="1"/>
          </p:nvPr>
        </p:nvSpPr>
        <p:spPr>
          <a:xfrm>
            <a:off x="1097280" y="5026861"/>
            <a:ext cx="9997440" cy="1273508"/>
          </a:xfrm>
        </p:spPr>
        <p:txBody>
          <a:bodyPr anchor="ctr"/>
          <a:lstStyle>
            <a:lvl1pPr marL="0" indent="0" algn="ctr">
              <a:buNone/>
              <a:defRPr sz="2400" b="1" spc="200" baseline="0">
                <a:solidFill>
                  <a:srgbClr val="44546A"/>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88AB57-2DBE-44A3-AE96-942C49E954BF}" type="slidenum">
              <a:rPr lang="en-US" smtClean="0"/>
              <a:t>‹#›</a:t>
            </a:fld>
            <a:endParaRPr lang="en-US" dirty="0"/>
          </a:p>
        </p:txBody>
      </p:sp>
    </p:spTree>
    <p:extLst>
      <p:ext uri="{BB962C8B-B14F-4D97-AF65-F5344CB8AC3E}">
        <p14:creationId xmlns:p14="http://schemas.microsoft.com/office/powerpoint/2010/main" val="577247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1755912" y="243951"/>
            <a:ext cx="10009367" cy="710206"/>
          </a:xfrm>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88AB57-2DBE-44A3-AE96-942C49E954BF}" type="slidenum">
              <a:rPr lang="en-US" smtClean="0"/>
              <a:t>‹#›</a:t>
            </a:fld>
            <a:endParaRPr lang="en-US" dirty="0"/>
          </a:p>
        </p:txBody>
      </p:sp>
      <p:sp>
        <p:nvSpPr>
          <p:cNvPr id="8" name="Content Placeholder 2"/>
          <p:cNvSpPr>
            <a:spLocks noGrp="1"/>
          </p:cNvSpPr>
          <p:nvPr>
            <p:ph sz="half" idx="13"/>
          </p:nvPr>
        </p:nvSpPr>
        <p:spPr>
          <a:xfrm>
            <a:off x="1037902" y="1881359"/>
            <a:ext cx="4937761" cy="4023359"/>
          </a:xfrm>
        </p:spPr>
        <p:txBody>
          <a:bodyPr/>
          <a:lstStyle>
            <a:lvl1pPr marL="457200" indent="-457200">
              <a:buFont typeface="Arial" panose="020B0604020202020204" pitchFamily="34" charset="0"/>
              <a:buChar char="•"/>
              <a:defRPr b="1" i="1">
                <a:solidFill>
                  <a:srgbClr val="DA3E26"/>
                </a:solidFill>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1600200" indent="-228600">
              <a:buFont typeface="Wingdings" pitchFamily="2" charset="2"/>
              <a:buChar char="§"/>
              <a:defRPr baseline="0">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half" idx="14"/>
          </p:nvPr>
        </p:nvSpPr>
        <p:spPr>
          <a:xfrm>
            <a:off x="6216337" y="1881359"/>
            <a:ext cx="4937760" cy="4023359"/>
          </a:xfrm>
        </p:spPr>
        <p:txBody>
          <a:bodyPr/>
          <a:lstStyle>
            <a:lvl1pPr marL="457200" indent="-457200">
              <a:buFont typeface="Arial" panose="020B0604020202020204" pitchFamily="34" charset="0"/>
              <a:buChar char="•"/>
              <a:defRPr b="1" i="1">
                <a:solidFill>
                  <a:srgbClr val="DA3E26"/>
                </a:solidFill>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5964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ullet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88AB57-2DBE-44A3-AE96-942C49E954BF}" type="slidenum">
              <a:rPr lang="en-US" smtClean="0"/>
              <a:t>‹#›</a:t>
            </a:fld>
            <a:endParaRPr lang="en-US" dirty="0"/>
          </a:p>
        </p:txBody>
      </p:sp>
      <p:sp>
        <p:nvSpPr>
          <p:cNvPr id="7" name="Content Placeholder 2"/>
          <p:cNvSpPr>
            <a:spLocks noGrp="1"/>
          </p:cNvSpPr>
          <p:nvPr>
            <p:ph idx="13"/>
          </p:nvPr>
        </p:nvSpPr>
        <p:spPr>
          <a:xfrm>
            <a:off x="838199" y="1825625"/>
            <a:ext cx="10515599" cy="4302459"/>
          </a:xfrm>
        </p:spPr>
        <p:txBody>
          <a:bodyPr/>
          <a:lstStyle>
            <a:lvl1pPr marL="0" indent="0">
              <a:buNone/>
              <a:defRPr b="1">
                <a:latin typeface="Calibri" panose="020F0502020204030204" pitchFamily="34" charset="0"/>
                <a:cs typeface="Calibri" panose="020F0502020204030204" pitchFamily="34" charset="0"/>
              </a:defRPr>
            </a:lvl1pPr>
            <a:lvl2pPr marL="685800" indent="-228600">
              <a:buClr>
                <a:srgbClr val="DA3E26"/>
              </a:buClr>
              <a:buFont typeface="Wingdings" panose="05000000000000000000" pitchFamily="2" charset="2"/>
              <a:buChar char="§"/>
              <a:defRPr>
                <a:latin typeface="Calibri" panose="020F0502020204030204" pitchFamily="34" charset="0"/>
                <a:cs typeface="Calibri" panose="020F0502020204030204" pitchFamily="34" charset="0"/>
              </a:defRPr>
            </a:lvl2pPr>
            <a:lvl3pPr>
              <a:buClr>
                <a:srgbClr val="4472C4"/>
              </a:buClr>
              <a:defRPr>
                <a:latin typeface="Calibri" panose="020F0502020204030204" pitchFamily="34" charset="0"/>
                <a:cs typeface="Calibri" panose="020F0502020204030204" pitchFamily="34" charset="0"/>
              </a:defRPr>
            </a:lvl3pPr>
            <a:lvl4pPr marL="1600200" indent="-228600">
              <a:buClr>
                <a:srgbClr val="C00000"/>
              </a:buClr>
              <a:buFont typeface="Wingdings" pitchFamily="2" charset="2"/>
              <a:buChar char="§"/>
              <a:defRPr>
                <a:latin typeface="+mj-lt"/>
                <a:cs typeface="Calibri" panose="020F0502020204030204" pitchFamily="34" charset="0"/>
              </a:defRPr>
            </a:lvl4pPr>
            <a:lvl5pPr>
              <a:buClr>
                <a:srgbClr val="DA3E26"/>
              </a:buClr>
              <a:defRPr>
                <a:latin typeface="+mj-lt"/>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37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ullet List 2-Column">
    <p:spTree>
      <p:nvGrpSpPr>
        <p:cNvPr id="1" name=""/>
        <p:cNvGrpSpPr/>
        <p:nvPr/>
      </p:nvGrpSpPr>
      <p:grpSpPr>
        <a:xfrm>
          <a:off x="0" y="0"/>
          <a:ext cx="0" cy="0"/>
          <a:chOff x="0" y="0"/>
          <a:chExt cx="0" cy="0"/>
        </a:xfrm>
      </p:grpSpPr>
      <p:sp>
        <p:nvSpPr>
          <p:cNvPr id="2" name="Title 1"/>
          <p:cNvSpPr>
            <a:spLocks noGrp="1"/>
          </p:cNvSpPr>
          <p:nvPr>
            <p:ph type="title"/>
          </p:nvPr>
        </p:nvSpPr>
        <p:spPr>
          <a:xfrm>
            <a:off x="1764632" y="224589"/>
            <a:ext cx="9574714" cy="737937"/>
          </a:xfrm>
        </p:spPr>
        <p:txBody>
          <a:bodyPr/>
          <a:lstStyle/>
          <a:p>
            <a:r>
              <a:rPr lang="en-US"/>
              <a:t>Click to edit Master title style</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88AB57-2DBE-44A3-AE96-942C49E954BF}" type="slidenum">
              <a:rPr lang="en-US" smtClean="0"/>
              <a:t>‹#›</a:t>
            </a:fld>
            <a:endParaRPr lang="en-US" dirty="0"/>
          </a:p>
        </p:txBody>
      </p:sp>
      <p:sp>
        <p:nvSpPr>
          <p:cNvPr id="14" name="Content Placeholder 3"/>
          <p:cNvSpPr>
            <a:spLocks noGrp="1"/>
          </p:cNvSpPr>
          <p:nvPr>
            <p:ph sz="half" idx="2"/>
          </p:nvPr>
        </p:nvSpPr>
        <p:spPr>
          <a:xfrm>
            <a:off x="978527" y="1845733"/>
            <a:ext cx="4937760" cy="4023359"/>
          </a:xfrm>
        </p:spPr>
        <p:txBody>
          <a:bodyPr/>
          <a:lstStyle>
            <a:lvl1pPr marL="0" indent="0">
              <a:buNone/>
              <a:defRPr b="1">
                <a:latin typeface="Calibri" panose="020F0502020204030204" pitchFamily="34" charset="0"/>
                <a:cs typeface="Calibri" panose="020F0502020204030204" pitchFamily="34" charset="0"/>
              </a:defRPr>
            </a:lvl1pPr>
            <a:lvl2pPr marL="685800" indent="-228600">
              <a:buClr>
                <a:srgbClr val="DA3E26"/>
              </a:buClr>
              <a:buFont typeface="Wingdings" panose="05000000000000000000" pitchFamily="2" charset="2"/>
              <a:buChar char="§"/>
              <a:defRPr>
                <a:latin typeface="Calibri" panose="020F0502020204030204" pitchFamily="34" charset="0"/>
                <a:cs typeface="Calibri" panose="020F0502020204030204" pitchFamily="34" charset="0"/>
              </a:defRPr>
            </a:lvl2pPr>
            <a:lvl3pPr>
              <a:buClr>
                <a:srgbClr val="4472C4"/>
              </a:buClr>
              <a:defRPr>
                <a:latin typeface="Calibri" panose="020F0502020204030204" pitchFamily="34" charset="0"/>
                <a:cs typeface="Calibri" panose="020F0502020204030204" pitchFamily="34" charset="0"/>
              </a:defRPr>
            </a:lvl3pPr>
            <a:lvl4pPr marL="1600200" indent="-228600">
              <a:buClr>
                <a:srgbClr val="C00000"/>
              </a:buClr>
              <a:buFont typeface="Wingdings" pitchFamily="2" charset="2"/>
              <a:buChar char="§"/>
              <a:defRPr>
                <a:latin typeface="+mj-lt"/>
                <a:cs typeface="Calibri" panose="020F0502020204030204" pitchFamily="34" charset="0"/>
              </a:defRPr>
            </a:lvl4pPr>
            <a:lvl5pPr>
              <a:buClr>
                <a:srgbClr val="DA3E26"/>
              </a:buClr>
              <a:defRPr>
                <a:latin typeface="+mj-lt"/>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5"/>
          <p:cNvSpPr>
            <a:spLocks noGrp="1"/>
          </p:cNvSpPr>
          <p:nvPr>
            <p:ph sz="quarter" idx="4"/>
          </p:nvPr>
        </p:nvSpPr>
        <p:spPr>
          <a:xfrm>
            <a:off x="6275713" y="1845733"/>
            <a:ext cx="4937760" cy="4023359"/>
          </a:xfrm>
        </p:spPr>
        <p:txBody>
          <a:bodyPr/>
          <a:lstStyle>
            <a:lvl1pPr marL="0" indent="0">
              <a:buNone/>
              <a:defRPr b="1">
                <a:latin typeface="Calibri" panose="020F0502020204030204" pitchFamily="34" charset="0"/>
                <a:cs typeface="Calibri" panose="020F0502020204030204" pitchFamily="34" charset="0"/>
              </a:defRPr>
            </a:lvl1pPr>
            <a:lvl2pPr marL="685800" indent="-228600">
              <a:buClr>
                <a:srgbClr val="DA3E26"/>
              </a:buClr>
              <a:buFont typeface="Wingdings" panose="05000000000000000000" pitchFamily="2" charset="2"/>
              <a:buChar char="§"/>
              <a:defRPr>
                <a:latin typeface="Calibri" panose="020F0502020204030204" pitchFamily="34" charset="0"/>
                <a:cs typeface="Calibri" panose="020F0502020204030204" pitchFamily="34" charset="0"/>
              </a:defRPr>
            </a:lvl2pPr>
            <a:lvl3pPr>
              <a:buClr>
                <a:srgbClr val="4472C4"/>
              </a:buClr>
              <a:defRPr>
                <a:latin typeface="Calibri" panose="020F0502020204030204" pitchFamily="34" charset="0"/>
                <a:cs typeface="Calibri" panose="020F0502020204030204" pitchFamily="34" charset="0"/>
              </a:defRPr>
            </a:lvl3pPr>
            <a:lvl4pPr marL="1600200" indent="-228600">
              <a:buClr>
                <a:srgbClr val="C00000"/>
              </a:buClr>
              <a:buFont typeface="Wingdings" pitchFamily="2" charset="2"/>
              <a:buChar char="§"/>
              <a:defRPr>
                <a:latin typeface="+mj-lt"/>
                <a:cs typeface="Calibri" panose="020F0502020204030204" pitchFamily="34" charset="0"/>
              </a:defRPr>
            </a:lvl4pPr>
            <a:lvl5pPr>
              <a:buClr>
                <a:srgbClr val="DA3E26"/>
              </a:buClr>
              <a:defRPr b="0">
                <a:latin typeface="+mj-lt"/>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31418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Bloc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88AB57-2DBE-44A3-AE96-942C49E954BF}" type="slidenum">
              <a:rPr lang="en-US" smtClean="0"/>
              <a:pPr/>
              <a:t>‹#›</a:t>
            </a:fld>
            <a:endParaRPr lang="en-US" dirty="0"/>
          </a:p>
        </p:txBody>
      </p:sp>
    </p:spTree>
    <p:extLst>
      <p:ext uri="{BB962C8B-B14F-4D97-AF65-F5344CB8AC3E}">
        <p14:creationId xmlns:p14="http://schemas.microsoft.com/office/powerpoint/2010/main" val="39689957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2-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88AB57-2DBE-44A3-AE96-942C49E954BF}" type="slidenum">
              <a:rPr lang="en-US" smtClean="0"/>
              <a:t>‹#›</a:t>
            </a:fld>
            <a:endParaRPr lang="en-US" dirty="0"/>
          </a:p>
        </p:txBody>
      </p:sp>
      <p:sp>
        <p:nvSpPr>
          <p:cNvPr id="6" name="Content Placeholder 3"/>
          <p:cNvSpPr>
            <a:spLocks noGrp="1"/>
          </p:cNvSpPr>
          <p:nvPr>
            <p:ph sz="half" idx="2"/>
          </p:nvPr>
        </p:nvSpPr>
        <p:spPr>
          <a:xfrm>
            <a:off x="423863" y="1687515"/>
            <a:ext cx="5492424" cy="4181578"/>
          </a:xfrm>
        </p:spPr>
        <p:txBody>
          <a:bodyPr/>
          <a:lstStyle>
            <a:lvl1pPr marL="0" indent="0">
              <a:buNone/>
              <a:defRPr b="0">
                <a:latin typeface="Calibri" panose="020F0502020204030204" pitchFamily="34" charset="0"/>
                <a:cs typeface="Calibri" panose="020F0502020204030204" pitchFamily="34" charset="0"/>
              </a:defRPr>
            </a:lvl1pPr>
            <a:lvl2pPr marL="685800" indent="-228600">
              <a:buClr>
                <a:srgbClr val="DA3E26"/>
              </a:buClr>
              <a:buFont typeface="Wingdings" panose="05000000000000000000" pitchFamily="2" charset="2"/>
              <a:buChar char="§"/>
              <a:defRPr>
                <a:latin typeface="Open Sans (Headings)"/>
              </a:defRPr>
            </a:lvl2pPr>
            <a:lvl3pPr>
              <a:buClr>
                <a:srgbClr val="4472C4"/>
              </a:buClr>
              <a:defRPr>
                <a:latin typeface="Open Sans Light" panose="020B0306030504020204"/>
              </a:defRPr>
            </a:lvl3pPr>
            <a:lvl4pPr marL="1600200" indent="-228600">
              <a:buClr>
                <a:srgbClr val="4472C4"/>
              </a:buClr>
              <a:buFontTx/>
              <a:buChar char="◦"/>
              <a:defRPr>
                <a:latin typeface="Open Sans Light" panose="020B0306030504020204"/>
              </a:defRPr>
            </a:lvl4pPr>
            <a:lvl5pPr>
              <a:buClr>
                <a:srgbClr val="DA3E26"/>
              </a:buClr>
              <a:defRPr>
                <a:latin typeface="Open Sans Light" panose="020B0306030504020204"/>
              </a:defRPr>
            </a:lvl5pPr>
          </a:lstStyle>
          <a:p>
            <a:pPr lvl="0"/>
            <a:endParaRPr lang="en-US"/>
          </a:p>
        </p:txBody>
      </p:sp>
      <p:sp>
        <p:nvSpPr>
          <p:cNvPr id="7" name="Content Placeholder 5"/>
          <p:cNvSpPr>
            <a:spLocks noGrp="1"/>
          </p:cNvSpPr>
          <p:nvPr>
            <p:ph sz="quarter" idx="4"/>
          </p:nvPr>
        </p:nvSpPr>
        <p:spPr>
          <a:xfrm>
            <a:off x="6275713" y="1687515"/>
            <a:ext cx="5492424" cy="4181578"/>
          </a:xfrm>
        </p:spPr>
        <p:txBody>
          <a:bodyPr/>
          <a:lstStyle>
            <a:lvl1pPr marL="0" indent="0">
              <a:buNone/>
              <a:defRPr b="0">
                <a:latin typeface="Calibri" panose="020F0502020204030204" pitchFamily="34" charset="0"/>
                <a:cs typeface="Calibri" panose="020F0502020204030204" pitchFamily="34" charset="0"/>
              </a:defRPr>
            </a:lvl1pPr>
            <a:lvl2pPr marL="685800" indent="-228600">
              <a:buClr>
                <a:srgbClr val="DA3E26"/>
              </a:buClr>
              <a:buFont typeface="Wingdings" panose="05000000000000000000" pitchFamily="2" charset="2"/>
              <a:buChar char="§"/>
              <a:defRPr>
                <a:latin typeface="Open Sans (Headings)"/>
              </a:defRPr>
            </a:lvl2pPr>
            <a:lvl3pPr>
              <a:buClr>
                <a:srgbClr val="4472C4"/>
              </a:buClr>
              <a:defRPr>
                <a:latin typeface="Open Sans Light" panose="020B0306030504020204"/>
              </a:defRPr>
            </a:lvl3pPr>
            <a:lvl4pPr marL="1600200" indent="-228600">
              <a:buClr>
                <a:srgbClr val="4472C4"/>
              </a:buClr>
              <a:buFontTx/>
              <a:buChar char="◦"/>
              <a:defRPr>
                <a:latin typeface="Open Sans Light" panose="020B0306030504020204"/>
              </a:defRPr>
            </a:lvl4pPr>
            <a:lvl5pPr>
              <a:buClr>
                <a:srgbClr val="DA3E26"/>
              </a:buClr>
              <a:defRPr b="0">
                <a:latin typeface="Open Sans Light" panose="020B0306030504020204"/>
              </a:defRPr>
            </a:lvl5pPr>
          </a:lstStyle>
          <a:p>
            <a:pPr lvl="0"/>
            <a:endParaRPr lang="en-US"/>
          </a:p>
        </p:txBody>
      </p:sp>
    </p:spTree>
    <p:extLst>
      <p:ext uri="{BB962C8B-B14F-4D97-AF65-F5344CB8AC3E}">
        <p14:creationId xmlns:p14="http://schemas.microsoft.com/office/powerpoint/2010/main" val="2328331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F1B2D-D3A4-BA09-9363-936FB36008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94778B-FD63-5A12-1A68-FD10737695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18F443-C0CA-1D03-D74A-0EEFBBC7F917}"/>
              </a:ext>
            </a:extLst>
          </p:cNvPr>
          <p:cNvSpPr>
            <a:spLocks noGrp="1"/>
          </p:cNvSpPr>
          <p:nvPr>
            <p:ph type="dt" sz="half" idx="10"/>
          </p:nvPr>
        </p:nvSpPr>
        <p:spPr/>
        <p:txBody>
          <a:bodyPr/>
          <a:lstStyle/>
          <a:p>
            <a:fld id="{DFC8A6C5-8A34-469F-815A-8BF1865B45F3}" type="datetimeFigureOut">
              <a:rPr lang="en-US" smtClean="0"/>
              <a:t>9/28/2022</a:t>
            </a:fld>
            <a:endParaRPr lang="en-US"/>
          </a:p>
        </p:txBody>
      </p:sp>
      <p:sp>
        <p:nvSpPr>
          <p:cNvPr id="5" name="Footer Placeholder 4">
            <a:extLst>
              <a:ext uri="{FF2B5EF4-FFF2-40B4-BE49-F238E27FC236}">
                <a16:creationId xmlns:a16="http://schemas.microsoft.com/office/drawing/2014/main" id="{14C6D75C-F470-4B59-AC60-58A95F21EE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C24FD7-4C3D-3793-5970-96989DC3FCCA}"/>
              </a:ext>
            </a:extLst>
          </p:cNvPr>
          <p:cNvSpPr>
            <a:spLocks noGrp="1"/>
          </p:cNvSpPr>
          <p:nvPr>
            <p:ph type="sldNum" sz="quarter" idx="12"/>
          </p:nvPr>
        </p:nvSpPr>
        <p:spPr/>
        <p:txBody>
          <a:bodyPr/>
          <a:lstStyle/>
          <a:p>
            <a:fld id="{2B6C814A-A225-4360-957D-81FDE52B30BF}" type="slidenum">
              <a:rPr lang="en-US" smtClean="0"/>
              <a:t>‹#›</a:t>
            </a:fld>
            <a:endParaRPr lang="en-US"/>
          </a:p>
        </p:txBody>
      </p:sp>
    </p:spTree>
    <p:extLst>
      <p:ext uri="{BB962C8B-B14F-4D97-AF65-F5344CB8AC3E}">
        <p14:creationId xmlns:p14="http://schemas.microsoft.com/office/powerpoint/2010/main" val="37429241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Multi-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88AB57-2DBE-44A3-AE96-942C49E954BF}" type="slidenum">
              <a:rPr lang="en-US" smtClean="0"/>
              <a:t>‹#›</a:t>
            </a:fld>
            <a:endParaRPr lang="en-US" dirty="0"/>
          </a:p>
        </p:txBody>
      </p:sp>
      <p:sp>
        <p:nvSpPr>
          <p:cNvPr id="6" name="Content Placeholder 3"/>
          <p:cNvSpPr>
            <a:spLocks noGrp="1"/>
          </p:cNvSpPr>
          <p:nvPr>
            <p:ph sz="half" idx="2"/>
          </p:nvPr>
        </p:nvSpPr>
        <p:spPr>
          <a:xfrm>
            <a:off x="423862" y="1687515"/>
            <a:ext cx="3429000" cy="2113877"/>
          </a:xfrm>
        </p:spPr>
        <p:txBody>
          <a:bodyPr/>
          <a:lstStyle>
            <a:lvl1pPr marL="0" indent="0">
              <a:buNone/>
              <a:defRPr b="0">
                <a:latin typeface="Calibri" panose="020F0502020204030204" pitchFamily="34" charset="0"/>
                <a:cs typeface="Calibri" panose="020F0502020204030204" pitchFamily="34" charset="0"/>
              </a:defRPr>
            </a:lvl1pPr>
            <a:lvl2pPr marL="685800" indent="-228600">
              <a:buClr>
                <a:srgbClr val="DA3E26"/>
              </a:buClr>
              <a:buFont typeface="Wingdings" panose="05000000000000000000" pitchFamily="2" charset="2"/>
              <a:buChar char="§"/>
              <a:defRPr>
                <a:latin typeface="Open Sans (Headings)"/>
              </a:defRPr>
            </a:lvl2pPr>
            <a:lvl3pPr>
              <a:buClr>
                <a:srgbClr val="4472C4"/>
              </a:buClr>
              <a:defRPr>
                <a:latin typeface="Open Sans Light" panose="020B0306030504020204"/>
              </a:defRPr>
            </a:lvl3pPr>
            <a:lvl4pPr marL="1600200" indent="-228600">
              <a:buClr>
                <a:srgbClr val="4472C4"/>
              </a:buClr>
              <a:buFontTx/>
              <a:buChar char="◦"/>
              <a:defRPr>
                <a:latin typeface="Open Sans Light" panose="020B0306030504020204"/>
              </a:defRPr>
            </a:lvl4pPr>
            <a:lvl5pPr>
              <a:buClr>
                <a:srgbClr val="DA3E26"/>
              </a:buClr>
              <a:defRPr>
                <a:latin typeface="Open Sans Light" panose="020B0306030504020204"/>
              </a:defRPr>
            </a:lvl5pPr>
          </a:lstStyle>
          <a:p>
            <a:pPr lvl="0"/>
            <a:endParaRPr lang="en-US"/>
          </a:p>
        </p:txBody>
      </p:sp>
      <p:sp>
        <p:nvSpPr>
          <p:cNvPr id="7" name="Content Placeholder 5"/>
          <p:cNvSpPr>
            <a:spLocks noGrp="1"/>
          </p:cNvSpPr>
          <p:nvPr>
            <p:ph sz="quarter" idx="4"/>
          </p:nvPr>
        </p:nvSpPr>
        <p:spPr>
          <a:xfrm>
            <a:off x="4094218" y="1687514"/>
            <a:ext cx="3429000" cy="2113877"/>
          </a:xfrm>
        </p:spPr>
        <p:txBody>
          <a:bodyPr/>
          <a:lstStyle>
            <a:lvl1pPr marL="0" indent="0">
              <a:buNone/>
              <a:defRPr b="0">
                <a:latin typeface="Calibri" panose="020F0502020204030204" pitchFamily="34" charset="0"/>
                <a:cs typeface="Calibri" panose="020F0502020204030204" pitchFamily="34" charset="0"/>
              </a:defRPr>
            </a:lvl1pPr>
            <a:lvl2pPr marL="685800" indent="-228600">
              <a:buClr>
                <a:srgbClr val="DA3E26"/>
              </a:buClr>
              <a:buFont typeface="Wingdings" panose="05000000000000000000" pitchFamily="2" charset="2"/>
              <a:buChar char="§"/>
              <a:defRPr>
                <a:latin typeface="Open Sans (Headings)"/>
              </a:defRPr>
            </a:lvl2pPr>
            <a:lvl3pPr>
              <a:buClr>
                <a:srgbClr val="4472C4"/>
              </a:buClr>
              <a:defRPr>
                <a:latin typeface="Open Sans Light" panose="020B0306030504020204"/>
              </a:defRPr>
            </a:lvl3pPr>
            <a:lvl4pPr marL="1600200" indent="-228600">
              <a:buClr>
                <a:srgbClr val="4472C4"/>
              </a:buClr>
              <a:buFontTx/>
              <a:buChar char="◦"/>
              <a:defRPr>
                <a:latin typeface="Open Sans Light" panose="020B0306030504020204"/>
              </a:defRPr>
            </a:lvl4pPr>
            <a:lvl5pPr>
              <a:buClr>
                <a:srgbClr val="DA3E26"/>
              </a:buClr>
              <a:defRPr b="0">
                <a:latin typeface="Open Sans Light" panose="020B0306030504020204"/>
              </a:defRPr>
            </a:lvl5pPr>
          </a:lstStyle>
          <a:p>
            <a:pPr lvl="0"/>
            <a:endParaRPr lang="en-US"/>
          </a:p>
        </p:txBody>
      </p:sp>
      <p:sp>
        <p:nvSpPr>
          <p:cNvPr id="8" name="Content Placeholder 5"/>
          <p:cNvSpPr>
            <a:spLocks noGrp="1"/>
          </p:cNvSpPr>
          <p:nvPr>
            <p:ph sz="quarter" idx="13"/>
          </p:nvPr>
        </p:nvSpPr>
        <p:spPr>
          <a:xfrm>
            <a:off x="7760524" y="1687514"/>
            <a:ext cx="3429000" cy="2113877"/>
          </a:xfrm>
        </p:spPr>
        <p:txBody>
          <a:bodyPr/>
          <a:lstStyle>
            <a:lvl1pPr marL="0" indent="0">
              <a:buNone/>
              <a:defRPr b="0">
                <a:latin typeface="Calibri" panose="020F0502020204030204" pitchFamily="34" charset="0"/>
                <a:cs typeface="Calibri" panose="020F0502020204030204" pitchFamily="34" charset="0"/>
              </a:defRPr>
            </a:lvl1pPr>
            <a:lvl2pPr marL="685800" indent="-228600">
              <a:buClr>
                <a:srgbClr val="DA3E26"/>
              </a:buClr>
              <a:buFont typeface="Wingdings" panose="05000000000000000000" pitchFamily="2" charset="2"/>
              <a:buChar char="§"/>
              <a:defRPr>
                <a:latin typeface="Open Sans (Headings)"/>
              </a:defRPr>
            </a:lvl2pPr>
            <a:lvl3pPr>
              <a:buClr>
                <a:srgbClr val="4472C4"/>
              </a:buClr>
              <a:defRPr>
                <a:latin typeface="Open Sans Light" panose="020B0306030504020204"/>
              </a:defRPr>
            </a:lvl3pPr>
            <a:lvl4pPr marL="1600200" indent="-228600">
              <a:buClr>
                <a:srgbClr val="4472C4"/>
              </a:buClr>
              <a:buFontTx/>
              <a:buChar char="◦"/>
              <a:defRPr>
                <a:latin typeface="Open Sans Light" panose="020B0306030504020204"/>
              </a:defRPr>
            </a:lvl4pPr>
            <a:lvl5pPr>
              <a:buClr>
                <a:srgbClr val="DA3E26"/>
              </a:buClr>
              <a:defRPr b="0">
                <a:latin typeface="Open Sans Light" panose="020B0306030504020204"/>
              </a:defRPr>
            </a:lvl5pPr>
          </a:lstStyle>
          <a:p>
            <a:pPr lvl="0"/>
            <a:endParaRPr lang="en-US"/>
          </a:p>
        </p:txBody>
      </p:sp>
      <p:sp>
        <p:nvSpPr>
          <p:cNvPr id="10" name="Content Placeholder 5"/>
          <p:cNvSpPr>
            <a:spLocks noGrp="1"/>
          </p:cNvSpPr>
          <p:nvPr>
            <p:ph sz="quarter" idx="14"/>
          </p:nvPr>
        </p:nvSpPr>
        <p:spPr>
          <a:xfrm>
            <a:off x="423862" y="4108326"/>
            <a:ext cx="3429000" cy="2113877"/>
          </a:xfrm>
        </p:spPr>
        <p:txBody>
          <a:bodyPr/>
          <a:lstStyle>
            <a:lvl1pPr marL="0" indent="0">
              <a:buNone/>
              <a:defRPr b="0">
                <a:latin typeface="Calibri" panose="020F0502020204030204" pitchFamily="34" charset="0"/>
                <a:cs typeface="Calibri" panose="020F0502020204030204" pitchFamily="34" charset="0"/>
              </a:defRPr>
            </a:lvl1pPr>
            <a:lvl2pPr marL="685800" indent="-228600">
              <a:buClr>
                <a:srgbClr val="DA3E26"/>
              </a:buClr>
              <a:buFont typeface="Wingdings" panose="05000000000000000000" pitchFamily="2" charset="2"/>
              <a:buChar char="§"/>
              <a:defRPr>
                <a:latin typeface="Open Sans (Headings)"/>
              </a:defRPr>
            </a:lvl2pPr>
            <a:lvl3pPr>
              <a:buClr>
                <a:srgbClr val="4472C4"/>
              </a:buClr>
              <a:defRPr>
                <a:latin typeface="Open Sans Light" panose="020B0306030504020204"/>
              </a:defRPr>
            </a:lvl3pPr>
            <a:lvl4pPr marL="1600200" indent="-228600">
              <a:buClr>
                <a:srgbClr val="4472C4"/>
              </a:buClr>
              <a:buFontTx/>
              <a:buChar char="◦"/>
              <a:defRPr>
                <a:latin typeface="Open Sans Light" panose="020B0306030504020204"/>
              </a:defRPr>
            </a:lvl4pPr>
            <a:lvl5pPr>
              <a:buClr>
                <a:srgbClr val="DA3E26"/>
              </a:buClr>
              <a:defRPr b="0">
                <a:latin typeface="Open Sans Light" panose="020B0306030504020204"/>
              </a:defRPr>
            </a:lvl5pPr>
          </a:lstStyle>
          <a:p>
            <a:pPr lvl="0"/>
            <a:endParaRPr lang="en-US"/>
          </a:p>
        </p:txBody>
      </p:sp>
      <p:sp>
        <p:nvSpPr>
          <p:cNvPr id="11" name="Content Placeholder 5"/>
          <p:cNvSpPr>
            <a:spLocks noGrp="1"/>
          </p:cNvSpPr>
          <p:nvPr>
            <p:ph sz="quarter" idx="15"/>
          </p:nvPr>
        </p:nvSpPr>
        <p:spPr>
          <a:xfrm>
            <a:off x="4094218" y="4108325"/>
            <a:ext cx="3429000" cy="2113877"/>
          </a:xfrm>
        </p:spPr>
        <p:txBody>
          <a:bodyPr/>
          <a:lstStyle>
            <a:lvl1pPr marL="0" indent="0">
              <a:buNone/>
              <a:defRPr b="0">
                <a:latin typeface="Calibri" panose="020F0502020204030204" pitchFamily="34" charset="0"/>
                <a:cs typeface="Calibri" panose="020F0502020204030204" pitchFamily="34" charset="0"/>
              </a:defRPr>
            </a:lvl1pPr>
            <a:lvl2pPr marL="685800" indent="-228600">
              <a:buClr>
                <a:srgbClr val="DA3E26"/>
              </a:buClr>
              <a:buFont typeface="Wingdings" panose="05000000000000000000" pitchFamily="2" charset="2"/>
              <a:buChar char="§"/>
              <a:defRPr>
                <a:latin typeface="Open Sans (Headings)"/>
              </a:defRPr>
            </a:lvl2pPr>
            <a:lvl3pPr>
              <a:buClr>
                <a:srgbClr val="4472C4"/>
              </a:buClr>
              <a:defRPr>
                <a:latin typeface="Open Sans Light" panose="020B0306030504020204"/>
              </a:defRPr>
            </a:lvl3pPr>
            <a:lvl4pPr marL="1600200" indent="-228600">
              <a:buClr>
                <a:srgbClr val="4472C4"/>
              </a:buClr>
              <a:buFontTx/>
              <a:buChar char="◦"/>
              <a:defRPr>
                <a:latin typeface="Open Sans Light" panose="020B0306030504020204"/>
              </a:defRPr>
            </a:lvl4pPr>
            <a:lvl5pPr>
              <a:buClr>
                <a:srgbClr val="DA3E26"/>
              </a:buClr>
              <a:defRPr b="0">
                <a:latin typeface="Open Sans Light" panose="020B0306030504020204"/>
              </a:defRPr>
            </a:lvl5pPr>
          </a:lstStyle>
          <a:p>
            <a:pPr lvl="0"/>
            <a:endParaRPr lang="en-US"/>
          </a:p>
        </p:txBody>
      </p:sp>
      <p:sp>
        <p:nvSpPr>
          <p:cNvPr id="12" name="Content Placeholder 5"/>
          <p:cNvSpPr>
            <a:spLocks noGrp="1"/>
          </p:cNvSpPr>
          <p:nvPr>
            <p:ph sz="quarter" idx="16"/>
          </p:nvPr>
        </p:nvSpPr>
        <p:spPr>
          <a:xfrm>
            <a:off x="7760524" y="4108325"/>
            <a:ext cx="3429000" cy="2113877"/>
          </a:xfrm>
        </p:spPr>
        <p:txBody>
          <a:bodyPr/>
          <a:lstStyle>
            <a:lvl1pPr marL="0" indent="0">
              <a:buNone/>
              <a:defRPr b="0">
                <a:latin typeface="Calibri" panose="020F0502020204030204" pitchFamily="34" charset="0"/>
                <a:cs typeface="Calibri" panose="020F0502020204030204" pitchFamily="34" charset="0"/>
              </a:defRPr>
            </a:lvl1pPr>
            <a:lvl2pPr marL="685800" indent="-228600">
              <a:buClr>
                <a:srgbClr val="DA3E26"/>
              </a:buClr>
              <a:buFont typeface="Wingdings" panose="05000000000000000000" pitchFamily="2" charset="2"/>
              <a:buChar char="§"/>
              <a:defRPr>
                <a:latin typeface="Open Sans (Headings)"/>
              </a:defRPr>
            </a:lvl2pPr>
            <a:lvl3pPr>
              <a:buClr>
                <a:srgbClr val="4472C4"/>
              </a:buClr>
              <a:defRPr>
                <a:latin typeface="Open Sans Light" panose="020B0306030504020204"/>
              </a:defRPr>
            </a:lvl3pPr>
            <a:lvl4pPr marL="1600200" indent="-228600">
              <a:buClr>
                <a:srgbClr val="4472C4"/>
              </a:buClr>
              <a:buFontTx/>
              <a:buChar char="◦"/>
              <a:defRPr>
                <a:latin typeface="Open Sans Light" panose="020B0306030504020204"/>
              </a:defRPr>
            </a:lvl4pPr>
            <a:lvl5pPr>
              <a:buClr>
                <a:srgbClr val="DA3E26"/>
              </a:buClr>
              <a:defRPr b="0">
                <a:latin typeface="Open Sans Light" panose="020B0306030504020204"/>
              </a:defRPr>
            </a:lvl5pPr>
          </a:lstStyle>
          <a:p>
            <a:pPr lvl="0"/>
            <a:endParaRPr lang="en-US"/>
          </a:p>
        </p:txBody>
      </p:sp>
    </p:spTree>
    <p:extLst>
      <p:ext uri="{BB962C8B-B14F-4D97-AF65-F5344CB8AC3E}">
        <p14:creationId xmlns:p14="http://schemas.microsoft.com/office/powerpoint/2010/main" val="13425058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Object - text on r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88AB57-2DBE-44A3-AE96-942C49E954BF}" type="slidenum">
              <a:rPr lang="en-US" smtClean="0"/>
              <a:t>‹#›</a:t>
            </a:fld>
            <a:endParaRPr lang="en-US" dirty="0"/>
          </a:p>
        </p:txBody>
      </p:sp>
      <p:sp>
        <p:nvSpPr>
          <p:cNvPr id="11" name="Content Placeholder 10"/>
          <p:cNvSpPr>
            <a:spLocks noGrp="1"/>
          </p:cNvSpPr>
          <p:nvPr>
            <p:ph sz="quarter" idx="14"/>
          </p:nvPr>
        </p:nvSpPr>
        <p:spPr>
          <a:xfrm>
            <a:off x="385763" y="1563757"/>
            <a:ext cx="5534025" cy="4644538"/>
          </a:xfrm>
        </p:spPr>
        <p:txBody>
          <a:bodyPr/>
          <a:lstStyle>
            <a:lvl1pPr marL="0" indent="0">
              <a:buNone/>
              <a:defRPr>
                <a:latin typeface="Calibri" panose="020F0502020204030204" pitchFamily="34" charset="0"/>
                <a:cs typeface="Calibri" panose="020F0502020204030204" pitchFamily="34" charset="0"/>
              </a:defRPr>
            </a:lvl1pPr>
          </a:lstStyle>
          <a:p>
            <a:pPr lvl="0"/>
            <a:endParaRPr lang="en-US"/>
          </a:p>
        </p:txBody>
      </p:sp>
      <p:sp>
        <p:nvSpPr>
          <p:cNvPr id="12" name="Text Placeholder 10"/>
          <p:cNvSpPr>
            <a:spLocks noGrp="1"/>
          </p:cNvSpPr>
          <p:nvPr>
            <p:ph type="body" sz="quarter" idx="15"/>
          </p:nvPr>
        </p:nvSpPr>
        <p:spPr>
          <a:xfrm>
            <a:off x="6566064" y="1563757"/>
            <a:ext cx="5101055" cy="4644538"/>
          </a:xfrm>
          <a:solidFill>
            <a:srgbClr val="0D6CB9"/>
          </a:solidFill>
        </p:spPr>
        <p:txBody>
          <a:bodyPr lIns="365760" tIns="365760" rIns="365760" bIns="365760"/>
          <a:lstStyle>
            <a:lvl1pPr marL="0" indent="0">
              <a:buNone/>
              <a:defRPr>
                <a:solidFill>
                  <a:schemeClr val="bg1"/>
                </a:solidFill>
                <a:latin typeface="Calibri" panose="020F0502020204030204" pitchFamily="34" charset="0"/>
                <a:cs typeface="Calibri" panose="020F0502020204030204" pitchFamily="34" charset="0"/>
              </a:defRPr>
            </a:lvl1pPr>
          </a:lstStyle>
          <a:p>
            <a:pPr lvl="0"/>
            <a:endParaRPr lang="en-US"/>
          </a:p>
        </p:txBody>
      </p:sp>
    </p:spTree>
    <p:extLst>
      <p:ext uri="{BB962C8B-B14F-4D97-AF65-F5344CB8AC3E}">
        <p14:creationId xmlns:p14="http://schemas.microsoft.com/office/powerpoint/2010/main" val="36203060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Object - text on r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88AB57-2DBE-44A3-AE96-942C49E954BF}" type="slidenum">
              <a:rPr lang="en-US" smtClean="0"/>
              <a:t>‹#›</a:t>
            </a:fld>
            <a:endParaRPr lang="en-US" dirty="0"/>
          </a:p>
        </p:txBody>
      </p:sp>
      <p:sp>
        <p:nvSpPr>
          <p:cNvPr id="11" name="Content Placeholder 10"/>
          <p:cNvSpPr>
            <a:spLocks noGrp="1"/>
          </p:cNvSpPr>
          <p:nvPr>
            <p:ph sz="quarter" idx="14"/>
          </p:nvPr>
        </p:nvSpPr>
        <p:spPr>
          <a:xfrm>
            <a:off x="5848698" y="1563757"/>
            <a:ext cx="5534025" cy="4644538"/>
          </a:xfrm>
        </p:spPr>
        <p:txBody>
          <a:bodyPr/>
          <a:lstStyle>
            <a:lvl1pPr marL="0" indent="0">
              <a:buNone/>
              <a:defRPr>
                <a:latin typeface="Calibri" panose="020F0502020204030204" pitchFamily="34" charset="0"/>
                <a:cs typeface="Calibri" panose="020F0502020204030204" pitchFamily="34" charset="0"/>
              </a:defRPr>
            </a:lvl1pPr>
          </a:lstStyle>
          <a:p>
            <a:pPr lvl="0"/>
            <a:endParaRPr lang="en-US"/>
          </a:p>
        </p:txBody>
      </p:sp>
      <p:sp>
        <p:nvSpPr>
          <p:cNvPr id="12" name="Text Placeholder 10"/>
          <p:cNvSpPr>
            <a:spLocks noGrp="1"/>
          </p:cNvSpPr>
          <p:nvPr>
            <p:ph type="body" sz="quarter" idx="15"/>
          </p:nvPr>
        </p:nvSpPr>
        <p:spPr>
          <a:xfrm>
            <a:off x="388288" y="1563757"/>
            <a:ext cx="5101055" cy="4644538"/>
          </a:xfrm>
          <a:solidFill>
            <a:srgbClr val="0D6CB9"/>
          </a:solidFill>
        </p:spPr>
        <p:txBody>
          <a:bodyPr lIns="365760" tIns="365760" rIns="365760" bIns="365760"/>
          <a:lstStyle>
            <a:lvl1pPr marL="0" indent="0">
              <a:buNone/>
              <a:defRPr>
                <a:solidFill>
                  <a:schemeClr val="bg1"/>
                </a:solidFill>
                <a:latin typeface="Calibri" panose="020F0502020204030204" pitchFamily="34" charset="0"/>
                <a:cs typeface="Calibri" panose="020F0502020204030204" pitchFamily="34" charset="0"/>
              </a:defRPr>
            </a:lvl1pPr>
          </a:lstStyle>
          <a:p>
            <a:pPr lvl="0"/>
            <a:endParaRPr lang="en-US"/>
          </a:p>
        </p:txBody>
      </p:sp>
    </p:spTree>
    <p:extLst>
      <p:ext uri="{BB962C8B-B14F-4D97-AF65-F5344CB8AC3E}">
        <p14:creationId xmlns:p14="http://schemas.microsoft.com/office/powerpoint/2010/main" val="42362582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bject - text on lef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88AB57-2DBE-44A3-AE96-942C49E954BF}" type="slidenum">
              <a:rPr lang="en-US" smtClean="0"/>
              <a:t>‹#›</a:t>
            </a:fld>
            <a:endParaRPr lang="en-US" dirty="0"/>
          </a:p>
        </p:txBody>
      </p:sp>
      <p:sp>
        <p:nvSpPr>
          <p:cNvPr id="8" name="Content Placeholder 7"/>
          <p:cNvSpPr>
            <a:spLocks noGrp="1"/>
          </p:cNvSpPr>
          <p:nvPr>
            <p:ph sz="quarter" idx="13"/>
          </p:nvPr>
        </p:nvSpPr>
        <p:spPr>
          <a:xfrm>
            <a:off x="6096000" y="1620838"/>
            <a:ext cx="5534025" cy="4603750"/>
          </a:xfrm>
        </p:spPr>
        <p:txBody>
          <a:bodyPr/>
          <a:lstStyle>
            <a:lvl1pPr marL="0" indent="0">
              <a:buNone/>
              <a:defRPr>
                <a:latin typeface="Calibri" panose="020F0502020204030204" pitchFamily="34" charset="0"/>
                <a:cs typeface="Calibri" panose="020F0502020204030204" pitchFamily="34" charset="0"/>
              </a:defRPr>
            </a:lvl1pPr>
          </a:lstStyle>
          <a:p>
            <a:pPr lvl="0"/>
            <a:endParaRPr lang="en-US"/>
          </a:p>
        </p:txBody>
      </p:sp>
      <p:sp>
        <p:nvSpPr>
          <p:cNvPr id="11" name="Text Placeholder 10"/>
          <p:cNvSpPr>
            <a:spLocks noGrp="1"/>
          </p:cNvSpPr>
          <p:nvPr>
            <p:ph type="body" sz="quarter" idx="14"/>
          </p:nvPr>
        </p:nvSpPr>
        <p:spPr>
          <a:xfrm>
            <a:off x="518193" y="1620838"/>
            <a:ext cx="5101055" cy="4603750"/>
          </a:xfrm>
        </p:spPr>
        <p:txBody>
          <a:bodyPr anchor="t"/>
          <a:lstStyle>
            <a:lvl1pPr marL="0" indent="0">
              <a:buNone/>
              <a:defRPr>
                <a:solidFill>
                  <a:schemeClr val="tx1"/>
                </a:solidFill>
                <a:latin typeface="Calibri" panose="020F0502020204030204" pitchFamily="34" charset="0"/>
                <a:cs typeface="Calibri" panose="020F0502020204030204" pitchFamily="34" charset="0"/>
              </a:defRPr>
            </a:lvl1pPr>
          </a:lstStyle>
          <a:p>
            <a:pPr lvl="0"/>
            <a:endParaRPr lang="en-US"/>
          </a:p>
        </p:txBody>
      </p:sp>
    </p:spTree>
    <p:extLst>
      <p:ext uri="{BB962C8B-B14F-4D97-AF65-F5344CB8AC3E}">
        <p14:creationId xmlns:p14="http://schemas.microsoft.com/office/powerpoint/2010/main" val="17655718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 with Text Wide">
    <p:spTree>
      <p:nvGrpSpPr>
        <p:cNvPr id="1" name=""/>
        <p:cNvGrpSpPr/>
        <p:nvPr/>
      </p:nvGrpSpPr>
      <p:grpSpPr>
        <a:xfrm>
          <a:off x="0" y="0"/>
          <a:ext cx="0" cy="0"/>
          <a:chOff x="0" y="0"/>
          <a:chExt cx="0" cy="0"/>
        </a:xfrm>
      </p:grpSpPr>
      <p:sp>
        <p:nvSpPr>
          <p:cNvPr id="2" name="Title 1"/>
          <p:cNvSpPr>
            <a:spLocks noGrp="1"/>
          </p:cNvSpPr>
          <p:nvPr>
            <p:ph type="title"/>
          </p:nvPr>
        </p:nvSpPr>
        <p:spPr>
          <a:xfrm>
            <a:off x="1764632" y="224589"/>
            <a:ext cx="9574714" cy="737937"/>
          </a:xfrm>
        </p:spPr>
        <p:txBody>
          <a:bodyPr/>
          <a:lstStyle/>
          <a:p>
            <a:r>
              <a:rPr lang="en-US"/>
              <a:t>Click to edit Master title style</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88AB57-2DBE-44A3-AE96-942C49E954BF}" type="slidenum">
              <a:rPr lang="en-US" smtClean="0"/>
              <a:t>‹#›</a:t>
            </a:fld>
            <a:endParaRPr lang="en-US" dirty="0"/>
          </a:p>
        </p:txBody>
      </p:sp>
      <p:sp>
        <p:nvSpPr>
          <p:cNvPr id="10" name="Picture Placeholder 6"/>
          <p:cNvSpPr>
            <a:spLocks noGrp="1"/>
          </p:cNvSpPr>
          <p:nvPr>
            <p:ph type="pic" sz="quarter" idx="13"/>
          </p:nvPr>
        </p:nvSpPr>
        <p:spPr>
          <a:xfrm>
            <a:off x="401639" y="1645920"/>
            <a:ext cx="11379991" cy="3648710"/>
          </a:xfrm>
        </p:spPr>
        <p:txBody>
          <a:bodyPr/>
          <a:lstStyle>
            <a:lvl1pPr marL="0" indent="0">
              <a:buFontTx/>
              <a:buNone/>
              <a:defRPr>
                <a:latin typeface="Calibri" panose="020F0502020204030204" pitchFamily="34" charset="0"/>
                <a:cs typeface="Calibri" panose="020F0502020204030204" pitchFamily="34" charset="0"/>
              </a:defRPr>
            </a:lvl1pPr>
          </a:lstStyle>
          <a:p>
            <a:endParaRPr lang="en-US" dirty="0"/>
          </a:p>
        </p:txBody>
      </p:sp>
      <p:sp>
        <p:nvSpPr>
          <p:cNvPr id="11" name="Text Placeholder 11"/>
          <p:cNvSpPr>
            <a:spLocks noGrp="1"/>
          </p:cNvSpPr>
          <p:nvPr>
            <p:ph type="body" sz="quarter" idx="14"/>
          </p:nvPr>
        </p:nvSpPr>
        <p:spPr>
          <a:xfrm>
            <a:off x="401638" y="5657088"/>
            <a:ext cx="11379200" cy="543686"/>
          </a:xfrm>
          <a:gradFill>
            <a:gsLst>
              <a:gs pos="26000">
                <a:srgbClr val="203864"/>
              </a:gs>
              <a:gs pos="50000">
                <a:srgbClr val="2F5CAC"/>
              </a:gs>
              <a:gs pos="100000">
                <a:srgbClr val="4472C4"/>
              </a:gs>
            </a:gsLst>
            <a:lin ang="3000000" scaled="0"/>
          </a:gradFill>
        </p:spPr>
        <p:txBody>
          <a:bodyPr/>
          <a:lstStyle>
            <a:lvl1pPr marL="365760" indent="0" algn="ctr">
              <a:lnSpc>
                <a:spcPct val="120000"/>
              </a:lnSpc>
              <a:buNone/>
              <a:defRPr sz="2400">
                <a:solidFill>
                  <a:schemeClr val="bg1"/>
                </a:solidFill>
                <a:latin typeface="Calibri" panose="020F0502020204030204" pitchFamily="34" charset="0"/>
                <a:cs typeface="Calibri" panose="020F0502020204030204" pitchFamily="34" charset="0"/>
              </a:defRPr>
            </a:lvl1pPr>
          </a:lstStyle>
          <a:p>
            <a:pPr lvl="0"/>
            <a:endParaRPr lang="en-US"/>
          </a:p>
        </p:txBody>
      </p:sp>
    </p:spTree>
    <p:extLst>
      <p:ext uri="{BB962C8B-B14F-4D97-AF65-F5344CB8AC3E}">
        <p14:creationId xmlns:p14="http://schemas.microsoft.com/office/powerpoint/2010/main" val="15863309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meline 1">
    <p:spTree>
      <p:nvGrpSpPr>
        <p:cNvPr id="1" name=""/>
        <p:cNvGrpSpPr/>
        <p:nvPr/>
      </p:nvGrpSpPr>
      <p:grpSpPr>
        <a:xfrm>
          <a:off x="0" y="0"/>
          <a:ext cx="0" cy="0"/>
          <a:chOff x="0" y="0"/>
          <a:chExt cx="0" cy="0"/>
        </a:xfrm>
      </p:grpSpPr>
      <p:sp>
        <p:nvSpPr>
          <p:cNvPr id="2" name="Title 1"/>
          <p:cNvSpPr>
            <a:spLocks noGrp="1"/>
          </p:cNvSpPr>
          <p:nvPr>
            <p:ph type="title"/>
          </p:nvPr>
        </p:nvSpPr>
        <p:spPr>
          <a:xfrm>
            <a:off x="1764632" y="224589"/>
            <a:ext cx="9574714" cy="737937"/>
          </a:xfrm>
        </p:spPr>
        <p:txBody>
          <a:bodyPr/>
          <a:lstStyle/>
          <a:p>
            <a:r>
              <a:rPr lang="en-US"/>
              <a:t>Click to edit Master title style</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88AB57-2DBE-44A3-AE96-942C49E954BF}" type="slidenum">
              <a:rPr lang="en-US" smtClean="0"/>
              <a:t>‹#›</a:t>
            </a:fld>
            <a:endParaRPr lang="en-US" dirty="0"/>
          </a:p>
        </p:txBody>
      </p:sp>
      <p:cxnSp>
        <p:nvCxnSpPr>
          <p:cNvPr id="10" name="Straight Connector 9"/>
          <p:cNvCxnSpPr/>
          <p:nvPr userDrawn="1"/>
        </p:nvCxnSpPr>
        <p:spPr>
          <a:xfrm>
            <a:off x="7725145" y="3631342"/>
            <a:ext cx="12700" cy="513897"/>
          </a:xfrm>
          <a:prstGeom prst="line">
            <a:avLst/>
          </a:prstGeom>
          <a:ln w="53975" cap="rnd">
            <a:solidFill>
              <a:schemeClr val="accent5"/>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495912" y="3639580"/>
            <a:ext cx="12700" cy="513897"/>
          </a:xfrm>
          <a:prstGeom prst="line">
            <a:avLst/>
          </a:prstGeom>
          <a:ln w="53975" cap="rnd">
            <a:solidFill>
              <a:srgbClr val="EA0C0C"/>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endCxn id="20" idx="4"/>
          </p:cNvCxnSpPr>
          <p:nvPr userDrawn="1"/>
        </p:nvCxnSpPr>
        <p:spPr>
          <a:xfrm>
            <a:off x="6110254" y="3256246"/>
            <a:ext cx="12700" cy="513897"/>
          </a:xfrm>
          <a:prstGeom prst="line">
            <a:avLst/>
          </a:prstGeom>
          <a:ln w="53975" cap="rnd">
            <a:solidFill>
              <a:srgbClr val="69447B"/>
            </a:solidFill>
            <a:prstDash val="sysDot"/>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3738697" y="3553467"/>
            <a:ext cx="1530393" cy="293653"/>
          </a:xfrm>
          <a:prstGeom prst="rect">
            <a:avLst/>
          </a:prstGeom>
          <a:solidFill>
            <a:srgbClr val="DA3E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5352764" y="3553467"/>
            <a:ext cx="1530393" cy="293653"/>
          </a:xfrm>
          <a:prstGeom prst="rect">
            <a:avLst/>
          </a:prstGeom>
          <a:solidFill>
            <a:srgbClr val="694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6967303" y="3553467"/>
            <a:ext cx="1530393" cy="293653"/>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8573098" y="3553467"/>
            <a:ext cx="1530393" cy="293653"/>
          </a:xfrm>
          <a:prstGeom prst="rect">
            <a:avLst/>
          </a:prstGeom>
          <a:solidFill>
            <a:srgbClr val="3C6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2124157" y="3553467"/>
            <a:ext cx="1530393" cy="293653"/>
          </a:xfrm>
          <a:prstGeom prst="rect">
            <a:avLst/>
          </a:prstGeom>
          <a:solidFill>
            <a:srgbClr val="A83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userDrawn="1"/>
        </p:nvSpPr>
        <p:spPr>
          <a:xfrm>
            <a:off x="6049541" y="3623317"/>
            <a:ext cx="146826" cy="146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 name="Straight Connector 20"/>
          <p:cNvCxnSpPr>
            <a:endCxn id="22" idx="4"/>
          </p:cNvCxnSpPr>
          <p:nvPr userDrawn="1"/>
        </p:nvCxnSpPr>
        <p:spPr>
          <a:xfrm>
            <a:off x="9332363" y="3259815"/>
            <a:ext cx="12700" cy="513897"/>
          </a:xfrm>
          <a:prstGeom prst="line">
            <a:avLst/>
          </a:prstGeom>
          <a:ln w="53975" cap="rnd">
            <a:solidFill>
              <a:srgbClr val="4472C4"/>
            </a:solidFill>
            <a:prstDash val="sysDot"/>
          </a:ln>
        </p:spPr>
        <p:style>
          <a:lnRef idx="1">
            <a:schemeClr val="accent1"/>
          </a:lnRef>
          <a:fillRef idx="0">
            <a:schemeClr val="accent1"/>
          </a:fillRef>
          <a:effectRef idx="0">
            <a:schemeClr val="accent1"/>
          </a:effectRef>
          <a:fontRef idx="minor">
            <a:schemeClr val="tx1"/>
          </a:fontRef>
        </p:style>
      </p:cxnSp>
      <p:sp>
        <p:nvSpPr>
          <p:cNvPr id="22" name="Oval 21"/>
          <p:cNvSpPr/>
          <p:nvPr userDrawn="1"/>
        </p:nvSpPr>
        <p:spPr>
          <a:xfrm>
            <a:off x="9271650" y="3626886"/>
            <a:ext cx="146826" cy="146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Connector 22"/>
          <p:cNvCxnSpPr>
            <a:endCxn id="24" idx="4"/>
          </p:cNvCxnSpPr>
          <p:nvPr userDrawn="1"/>
        </p:nvCxnSpPr>
        <p:spPr>
          <a:xfrm>
            <a:off x="2889534" y="3266406"/>
            <a:ext cx="12700" cy="513897"/>
          </a:xfrm>
          <a:prstGeom prst="line">
            <a:avLst/>
          </a:prstGeom>
          <a:ln w="53975" cap="rnd">
            <a:solidFill>
              <a:srgbClr val="A8301C"/>
            </a:solidFill>
            <a:prstDash val="sysDot"/>
          </a:ln>
        </p:spPr>
        <p:style>
          <a:lnRef idx="1">
            <a:schemeClr val="accent1"/>
          </a:lnRef>
          <a:fillRef idx="0">
            <a:schemeClr val="accent1"/>
          </a:fillRef>
          <a:effectRef idx="0">
            <a:schemeClr val="accent1"/>
          </a:effectRef>
          <a:fontRef idx="minor">
            <a:schemeClr val="tx1"/>
          </a:fontRef>
        </p:style>
      </p:cxnSp>
      <p:sp>
        <p:nvSpPr>
          <p:cNvPr id="24" name="Oval 23"/>
          <p:cNvSpPr/>
          <p:nvPr userDrawn="1"/>
        </p:nvSpPr>
        <p:spPr>
          <a:xfrm>
            <a:off x="2828821" y="3633477"/>
            <a:ext cx="146826" cy="146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userDrawn="1"/>
        </p:nvSpPr>
        <p:spPr>
          <a:xfrm>
            <a:off x="4423941" y="3643637"/>
            <a:ext cx="146826" cy="146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userDrawn="1"/>
        </p:nvSpPr>
        <p:spPr>
          <a:xfrm>
            <a:off x="7664981" y="3613157"/>
            <a:ext cx="146826" cy="1468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quarter" idx="18"/>
          </p:nvPr>
        </p:nvSpPr>
        <p:spPr>
          <a:xfrm>
            <a:off x="2116158" y="2535256"/>
            <a:ext cx="1514363" cy="681271"/>
          </a:xfrm>
        </p:spPr>
        <p:txBody>
          <a:bodyPr anchor="ctr">
            <a:normAutofit/>
          </a:bodyPr>
          <a:lstStyle>
            <a:lvl1pPr marL="0" indent="0" algn="ctr">
              <a:buNone/>
              <a:defRPr sz="1800">
                <a:solidFill>
                  <a:schemeClr val="tx1"/>
                </a:solidFill>
              </a:defRPr>
            </a:lvl1pPr>
          </a:lstStyle>
          <a:p>
            <a:pPr lvl="0"/>
            <a:endParaRPr lang="en-US"/>
          </a:p>
        </p:txBody>
      </p:sp>
      <p:sp>
        <p:nvSpPr>
          <p:cNvPr id="32" name="Text Placeholder 3"/>
          <p:cNvSpPr>
            <a:spLocks noGrp="1"/>
          </p:cNvSpPr>
          <p:nvPr>
            <p:ph type="body" sz="quarter" idx="19"/>
          </p:nvPr>
        </p:nvSpPr>
        <p:spPr>
          <a:xfrm>
            <a:off x="3754727" y="4166491"/>
            <a:ext cx="1514363" cy="681271"/>
          </a:xfrm>
        </p:spPr>
        <p:txBody>
          <a:bodyPr anchor="ctr">
            <a:normAutofit/>
          </a:bodyPr>
          <a:lstStyle>
            <a:lvl1pPr marL="0" indent="0" algn="ctr">
              <a:buNone/>
              <a:defRPr sz="1800">
                <a:solidFill>
                  <a:schemeClr val="tx1"/>
                </a:solidFill>
              </a:defRPr>
            </a:lvl1pPr>
          </a:lstStyle>
          <a:p>
            <a:pPr lvl="0"/>
            <a:endParaRPr lang="en-US"/>
          </a:p>
        </p:txBody>
      </p:sp>
      <p:sp>
        <p:nvSpPr>
          <p:cNvPr id="33" name="Text Placeholder 3"/>
          <p:cNvSpPr>
            <a:spLocks noGrp="1"/>
          </p:cNvSpPr>
          <p:nvPr>
            <p:ph type="body" sz="quarter" idx="20"/>
          </p:nvPr>
        </p:nvSpPr>
        <p:spPr>
          <a:xfrm>
            <a:off x="5338818" y="2535257"/>
            <a:ext cx="1514363" cy="681271"/>
          </a:xfrm>
        </p:spPr>
        <p:txBody>
          <a:bodyPr anchor="ctr">
            <a:normAutofit/>
          </a:bodyPr>
          <a:lstStyle>
            <a:lvl1pPr marL="0" indent="0" algn="ctr">
              <a:buNone/>
              <a:defRPr sz="1800">
                <a:solidFill>
                  <a:schemeClr val="tx1"/>
                </a:solidFill>
              </a:defRPr>
            </a:lvl1pPr>
          </a:lstStyle>
          <a:p>
            <a:pPr lvl="0"/>
            <a:endParaRPr lang="en-US"/>
          </a:p>
        </p:txBody>
      </p:sp>
      <p:sp>
        <p:nvSpPr>
          <p:cNvPr id="34" name="Text Placeholder 3"/>
          <p:cNvSpPr>
            <a:spLocks noGrp="1"/>
          </p:cNvSpPr>
          <p:nvPr>
            <p:ph type="body" sz="quarter" idx="21"/>
          </p:nvPr>
        </p:nvSpPr>
        <p:spPr>
          <a:xfrm>
            <a:off x="7054625" y="4166491"/>
            <a:ext cx="1514363" cy="681271"/>
          </a:xfrm>
        </p:spPr>
        <p:txBody>
          <a:bodyPr anchor="ctr">
            <a:normAutofit/>
          </a:bodyPr>
          <a:lstStyle>
            <a:lvl1pPr marL="0" indent="0" algn="ctr">
              <a:buNone/>
              <a:defRPr sz="1800">
                <a:solidFill>
                  <a:schemeClr val="tx1"/>
                </a:solidFill>
              </a:defRPr>
            </a:lvl1pPr>
          </a:lstStyle>
          <a:p>
            <a:pPr lvl="0"/>
            <a:endParaRPr lang="en-US"/>
          </a:p>
        </p:txBody>
      </p:sp>
      <p:sp>
        <p:nvSpPr>
          <p:cNvPr id="35" name="Text Placeholder 3"/>
          <p:cNvSpPr>
            <a:spLocks noGrp="1"/>
          </p:cNvSpPr>
          <p:nvPr>
            <p:ph type="body" sz="quarter" idx="22"/>
          </p:nvPr>
        </p:nvSpPr>
        <p:spPr>
          <a:xfrm>
            <a:off x="8581531" y="2535257"/>
            <a:ext cx="1514363" cy="681271"/>
          </a:xfrm>
        </p:spPr>
        <p:txBody>
          <a:bodyPr anchor="ctr">
            <a:normAutofit/>
          </a:bodyPr>
          <a:lstStyle>
            <a:lvl1pPr marL="0" indent="0" algn="ctr">
              <a:buNone/>
              <a:defRPr sz="1800">
                <a:solidFill>
                  <a:schemeClr val="tx1"/>
                </a:solidFill>
              </a:defRPr>
            </a:lvl1pPr>
          </a:lstStyle>
          <a:p>
            <a:pPr lvl="0"/>
            <a:endParaRPr lang="en-US"/>
          </a:p>
        </p:txBody>
      </p:sp>
      <p:sp>
        <p:nvSpPr>
          <p:cNvPr id="5" name="Text Placeholder 4"/>
          <p:cNvSpPr>
            <a:spLocks noGrp="1"/>
          </p:cNvSpPr>
          <p:nvPr>
            <p:ph type="body" sz="quarter" idx="23" hasCustomPrompt="1"/>
          </p:nvPr>
        </p:nvSpPr>
        <p:spPr>
          <a:xfrm>
            <a:off x="2124157" y="5303521"/>
            <a:ext cx="7979333" cy="595024"/>
          </a:xfrm>
        </p:spPr>
        <p:txBody>
          <a:bodyPr anchor="ctr"/>
          <a:lstStyle>
            <a:lvl1pPr marL="0" indent="0" algn="ctr">
              <a:buNone/>
              <a:defRPr sz="2400" baseline="0">
                <a:latin typeface="Calibri" panose="020F0502020204030204" pitchFamily="34" charset="0"/>
                <a:cs typeface="Calibri" panose="020F0502020204030204" pitchFamily="34" charset="0"/>
              </a:defRPr>
            </a:lvl1pPr>
          </a:lstStyle>
          <a:p>
            <a:pPr lvl="0"/>
            <a:r>
              <a:rPr lang="en-US"/>
              <a:t>Contact Communications for custom timelines</a:t>
            </a:r>
          </a:p>
        </p:txBody>
      </p:sp>
    </p:spTree>
    <p:extLst>
      <p:ext uri="{BB962C8B-B14F-4D97-AF65-F5344CB8AC3E}">
        <p14:creationId xmlns:p14="http://schemas.microsoft.com/office/powerpoint/2010/main" val="10477094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meline 2">
    <p:spTree>
      <p:nvGrpSpPr>
        <p:cNvPr id="1" name=""/>
        <p:cNvGrpSpPr/>
        <p:nvPr/>
      </p:nvGrpSpPr>
      <p:grpSpPr>
        <a:xfrm>
          <a:off x="0" y="0"/>
          <a:ext cx="0" cy="0"/>
          <a:chOff x="0" y="0"/>
          <a:chExt cx="0" cy="0"/>
        </a:xfrm>
      </p:grpSpPr>
      <p:sp>
        <p:nvSpPr>
          <p:cNvPr id="2" name="Title 1"/>
          <p:cNvSpPr>
            <a:spLocks noGrp="1"/>
          </p:cNvSpPr>
          <p:nvPr>
            <p:ph type="title"/>
          </p:nvPr>
        </p:nvSpPr>
        <p:spPr>
          <a:xfrm>
            <a:off x="1764632" y="224589"/>
            <a:ext cx="9574714" cy="737937"/>
          </a:xfrm>
        </p:spPr>
        <p:txBody>
          <a:bodyPr/>
          <a:lstStyle/>
          <a:p>
            <a:r>
              <a:rPr lang="en-US"/>
              <a:t>Click to edit Master title style</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88AB57-2DBE-44A3-AE96-942C49E954BF}" type="slidenum">
              <a:rPr lang="en-US" smtClean="0"/>
              <a:t>‹#›</a:t>
            </a:fld>
            <a:endParaRPr lang="en-US" dirty="0"/>
          </a:p>
        </p:txBody>
      </p:sp>
      <p:sp>
        <p:nvSpPr>
          <p:cNvPr id="27" name="Text Placeholder 8"/>
          <p:cNvSpPr>
            <a:spLocks noGrp="1"/>
          </p:cNvSpPr>
          <p:nvPr>
            <p:ph type="body" sz="quarter" idx="13" hasCustomPrompt="1"/>
          </p:nvPr>
        </p:nvSpPr>
        <p:spPr>
          <a:xfrm>
            <a:off x="660416" y="1515070"/>
            <a:ext cx="1530350" cy="629227"/>
          </a:xfrm>
          <a:prstGeom prst="rect">
            <a:avLst/>
          </a:prstGeom>
        </p:spPr>
        <p:txBody>
          <a:bodyPr/>
          <a:lstStyle>
            <a:lvl1pPr marL="0" indent="0" algn="ctr">
              <a:lnSpc>
                <a:spcPct val="100000"/>
              </a:lnSpc>
              <a:spcBef>
                <a:spcPts val="0"/>
              </a:spcBef>
              <a:buNone/>
              <a:defRPr sz="1600"/>
            </a:lvl1pPr>
          </a:lstStyle>
          <a:p>
            <a:pPr lvl="0"/>
            <a:r>
              <a:rPr lang="en-US"/>
              <a:t>Text</a:t>
            </a:r>
          </a:p>
          <a:p>
            <a:pPr lvl="0"/>
            <a:r>
              <a:rPr lang="en-US"/>
              <a:t>placeholder</a:t>
            </a:r>
          </a:p>
        </p:txBody>
      </p:sp>
      <p:sp>
        <p:nvSpPr>
          <p:cNvPr id="28" name="Text Placeholder 8"/>
          <p:cNvSpPr>
            <a:spLocks noGrp="1"/>
          </p:cNvSpPr>
          <p:nvPr>
            <p:ph type="body" sz="quarter" idx="14" hasCustomPrompt="1"/>
          </p:nvPr>
        </p:nvSpPr>
        <p:spPr>
          <a:xfrm>
            <a:off x="8446127" y="1515070"/>
            <a:ext cx="1530350" cy="629227"/>
          </a:xfrm>
          <a:prstGeom prst="rect">
            <a:avLst/>
          </a:prstGeom>
        </p:spPr>
        <p:txBody>
          <a:bodyPr/>
          <a:lstStyle>
            <a:lvl1pPr marL="0" indent="0" algn="ctr">
              <a:lnSpc>
                <a:spcPct val="100000"/>
              </a:lnSpc>
              <a:spcBef>
                <a:spcPts val="0"/>
              </a:spcBef>
              <a:buNone/>
              <a:defRPr sz="1600"/>
            </a:lvl1pPr>
          </a:lstStyle>
          <a:p>
            <a:pPr lvl="0"/>
            <a:r>
              <a:rPr lang="en-US"/>
              <a:t>Text</a:t>
            </a:r>
          </a:p>
          <a:p>
            <a:pPr lvl="0"/>
            <a:r>
              <a:rPr lang="en-US"/>
              <a:t>placeholder</a:t>
            </a:r>
          </a:p>
        </p:txBody>
      </p:sp>
      <p:sp>
        <p:nvSpPr>
          <p:cNvPr id="29" name="TextBox 28"/>
          <p:cNvSpPr txBox="1"/>
          <p:nvPr userDrawn="1"/>
        </p:nvSpPr>
        <p:spPr>
          <a:xfrm>
            <a:off x="791680" y="2937882"/>
            <a:ext cx="569010" cy="235737"/>
          </a:xfrm>
          <a:prstGeom prst="rect">
            <a:avLst/>
          </a:prstGeom>
          <a:noFill/>
        </p:spPr>
        <p:txBody>
          <a:bodyPr wrap="square" lIns="0" tIns="0" rIns="0" bIns="0" rtlCol="0">
            <a:noAutofit/>
          </a:bodyPr>
          <a:lstStyle/>
          <a:p>
            <a:pPr algn="ctr"/>
            <a:r>
              <a:rPr lang="en-ZA" sz="1000" b="1" dirty="0">
                <a:solidFill>
                  <a:schemeClr val="tx1">
                    <a:lumMod val="75000"/>
                    <a:lumOff val="25000"/>
                  </a:schemeClr>
                </a:solidFill>
              </a:rPr>
              <a:t>20YY</a:t>
            </a:r>
          </a:p>
        </p:txBody>
      </p:sp>
      <p:sp>
        <p:nvSpPr>
          <p:cNvPr id="30" name="Oval 29" title="Milestone Number"/>
          <p:cNvSpPr/>
          <p:nvPr userDrawn="1"/>
        </p:nvSpPr>
        <p:spPr>
          <a:xfrm>
            <a:off x="1148144" y="4457098"/>
            <a:ext cx="407673" cy="407673"/>
          </a:xfrm>
          <a:prstGeom prst="ellipse">
            <a:avLst/>
          </a:prstGeom>
          <a:solidFill>
            <a:srgbClr val="DA3E26"/>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ZA" sz="1000" dirty="0">
                <a:solidFill>
                  <a:schemeClr val="bg1"/>
                </a:solidFill>
              </a:rPr>
              <a:t>01</a:t>
            </a:r>
          </a:p>
        </p:txBody>
      </p:sp>
      <p:pic>
        <p:nvPicPr>
          <p:cNvPr id="31" name="Graphic 30" title="callout"/>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6200000">
            <a:off x="933310" y="3915499"/>
            <a:ext cx="581025" cy="295275"/>
          </a:xfrm>
          <a:prstGeom prst="rect">
            <a:avLst/>
          </a:prstGeom>
        </p:spPr>
      </p:pic>
      <p:sp>
        <p:nvSpPr>
          <p:cNvPr id="36" name="Oval 35" title="Milestone Number"/>
          <p:cNvSpPr/>
          <p:nvPr userDrawn="1"/>
        </p:nvSpPr>
        <p:spPr>
          <a:xfrm>
            <a:off x="1223822" y="2133143"/>
            <a:ext cx="407673" cy="407673"/>
          </a:xfrm>
          <a:prstGeom prst="ellipse">
            <a:avLst/>
          </a:prstGeom>
          <a:solidFill>
            <a:srgbClr val="DA3E26"/>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ZA" sz="1000" dirty="0">
                <a:solidFill>
                  <a:schemeClr val="bg1"/>
                </a:solidFill>
              </a:rPr>
              <a:t>02</a:t>
            </a:r>
          </a:p>
        </p:txBody>
      </p:sp>
      <p:pic>
        <p:nvPicPr>
          <p:cNvPr id="37" name="Graphic 36" title="callout"/>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6200000">
            <a:off x="1282716" y="2801036"/>
            <a:ext cx="581025" cy="295275"/>
          </a:xfrm>
          <a:prstGeom prst="rect">
            <a:avLst/>
          </a:prstGeom>
        </p:spPr>
      </p:pic>
      <p:sp>
        <p:nvSpPr>
          <p:cNvPr id="38" name="TextBox 37"/>
          <p:cNvSpPr txBox="1"/>
          <p:nvPr userDrawn="1"/>
        </p:nvSpPr>
        <p:spPr>
          <a:xfrm>
            <a:off x="3382576" y="2940070"/>
            <a:ext cx="569010" cy="235737"/>
          </a:xfrm>
          <a:prstGeom prst="rect">
            <a:avLst/>
          </a:prstGeom>
          <a:noFill/>
        </p:spPr>
        <p:txBody>
          <a:bodyPr wrap="square" lIns="0" tIns="0" rIns="0" bIns="0" rtlCol="0">
            <a:noAutofit/>
          </a:bodyPr>
          <a:lstStyle/>
          <a:p>
            <a:pPr algn="ctr"/>
            <a:r>
              <a:rPr lang="en-ZA" sz="1000" b="1" dirty="0">
                <a:solidFill>
                  <a:schemeClr val="tx1">
                    <a:lumMod val="75000"/>
                    <a:lumOff val="25000"/>
                  </a:schemeClr>
                </a:solidFill>
              </a:rPr>
              <a:t>20YY</a:t>
            </a:r>
          </a:p>
        </p:txBody>
      </p:sp>
      <p:sp>
        <p:nvSpPr>
          <p:cNvPr id="39" name="Oval 38" title="Milestone Number"/>
          <p:cNvSpPr/>
          <p:nvPr userDrawn="1"/>
        </p:nvSpPr>
        <p:spPr>
          <a:xfrm>
            <a:off x="3763749" y="4434293"/>
            <a:ext cx="407673" cy="407673"/>
          </a:xfrm>
          <a:prstGeom prst="ellipse">
            <a:avLst/>
          </a:prstGeom>
          <a:solidFill>
            <a:srgbClr val="548235"/>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ZA" sz="1000" dirty="0">
                <a:solidFill>
                  <a:schemeClr val="bg1"/>
                </a:solidFill>
              </a:rPr>
              <a:t>03</a:t>
            </a:r>
          </a:p>
        </p:txBody>
      </p:sp>
      <p:pic>
        <p:nvPicPr>
          <p:cNvPr id="40" name="Graphic 39" title="callout"/>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6200000">
            <a:off x="3508784" y="3926541"/>
            <a:ext cx="581025" cy="295275"/>
          </a:xfrm>
          <a:prstGeom prst="rect">
            <a:avLst/>
          </a:prstGeom>
        </p:spPr>
      </p:pic>
      <p:sp>
        <p:nvSpPr>
          <p:cNvPr id="41" name="TextBox 40"/>
          <p:cNvSpPr txBox="1"/>
          <p:nvPr userDrawn="1"/>
        </p:nvSpPr>
        <p:spPr>
          <a:xfrm>
            <a:off x="5963110" y="2930904"/>
            <a:ext cx="569010" cy="235737"/>
          </a:xfrm>
          <a:prstGeom prst="rect">
            <a:avLst/>
          </a:prstGeom>
          <a:noFill/>
        </p:spPr>
        <p:txBody>
          <a:bodyPr wrap="square" lIns="0" tIns="0" rIns="0" bIns="0" rtlCol="0">
            <a:noAutofit/>
          </a:bodyPr>
          <a:lstStyle/>
          <a:p>
            <a:pPr algn="ctr"/>
            <a:r>
              <a:rPr lang="en-ZA" sz="1000" b="1" dirty="0">
                <a:solidFill>
                  <a:schemeClr val="tx1">
                    <a:lumMod val="75000"/>
                    <a:lumOff val="25000"/>
                  </a:schemeClr>
                </a:solidFill>
              </a:rPr>
              <a:t>20YY</a:t>
            </a:r>
          </a:p>
        </p:txBody>
      </p:sp>
      <p:sp>
        <p:nvSpPr>
          <p:cNvPr id="42" name="Oval 41" title="Milestone Number"/>
          <p:cNvSpPr/>
          <p:nvPr userDrawn="1"/>
        </p:nvSpPr>
        <p:spPr>
          <a:xfrm>
            <a:off x="6352338" y="4434293"/>
            <a:ext cx="407673" cy="407673"/>
          </a:xfrm>
          <a:prstGeom prst="ellipse">
            <a:avLst/>
          </a:prstGeom>
          <a:solidFill>
            <a:srgbClr val="69447B"/>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ZA" sz="1000" dirty="0">
                <a:solidFill>
                  <a:schemeClr val="bg1"/>
                </a:solidFill>
              </a:rPr>
              <a:t>04</a:t>
            </a:r>
          </a:p>
        </p:txBody>
      </p:sp>
      <p:pic>
        <p:nvPicPr>
          <p:cNvPr id="43" name="Graphic 42" title="callout"/>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6200000">
            <a:off x="6112304" y="3936872"/>
            <a:ext cx="581025" cy="295275"/>
          </a:xfrm>
          <a:prstGeom prst="rect">
            <a:avLst/>
          </a:prstGeom>
        </p:spPr>
      </p:pic>
      <p:sp>
        <p:nvSpPr>
          <p:cNvPr id="44" name="Oval 43" title="Milestone Number"/>
          <p:cNvSpPr/>
          <p:nvPr userDrawn="1"/>
        </p:nvSpPr>
        <p:spPr>
          <a:xfrm>
            <a:off x="6427901" y="2129570"/>
            <a:ext cx="407673" cy="407673"/>
          </a:xfrm>
          <a:prstGeom prst="ellipse">
            <a:avLst/>
          </a:prstGeom>
          <a:solidFill>
            <a:srgbClr val="69447B"/>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ZA" sz="1000" dirty="0">
                <a:solidFill>
                  <a:schemeClr val="bg1"/>
                </a:solidFill>
              </a:rPr>
              <a:t>05</a:t>
            </a:r>
          </a:p>
        </p:txBody>
      </p:sp>
      <p:pic>
        <p:nvPicPr>
          <p:cNvPr id="45" name="Graphic 44" title="callout"/>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6200000">
            <a:off x="6466252" y="2801036"/>
            <a:ext cx="581025" cy="295275"/>
          </a:xfrm>
          <a:prstGeom prst="rect">
            <a:avLst/>
          </a:prstGeom>
        </p:spPr>
      </p:pic>
      <p:sp>
        <p:nvSpPr>
          <p:cNvPr id="46" name="TextBox 45"/>
          <p:cNvSpPr txBox="1"/>
          <p:nvPr userDrawn="1"/>
        </p:nvSpPr>
        <p:spPr>
          <a:xfrm>
            <a:off x="8552678" y="2930904"/>
            <a:ext cx="569010" cy="235737"/>
          </a:xfrm>
          <a:prstGeom prst="rect">
            <a:avLst/>
          </a:prstGeom>
          <a:noFill/>
        </p:spPr>
        <p:txBody>
          <a:bodyPr wrap="square" lIns="0" tIns="0" rIns="0" bIns="0" rtlCol="0">
            <a:noAutofit/>
          </a:bodyPr>
          <a:lstStyle/>
          <a:p>
            <a:pPr algn="ctr"/>
            <a:r>
              <a:rPr lang="en-ZA" sz="1000" b="1" dirty="0">
                <a:solidFill>
                  <a:schemeClr val="tx1">
                    <a:lumMod val="75000"/>
                    <a:lumOff val="25000"/>
                  </a:schemeClr>
                </a:solidFill>
              </a:rPr>
              <a:t>20YY</a:t>
            </a:r>
          </a:p>
        </p:txBody>
      </p:sp>
      <p:sp>
        <p:nvSpPr>
          <p:cNvPr id="47" name="Oval 46" title="Milestone Number"/>
          <p:cNvSpPr/>
          <p:nvPr userDrawn="1"/>
        </p:nvSpPr>
        <p:spPr>
          <a:xfrm>
            <a:off x="8917851" y="4434292"/>
            <a:ext cx="407673" cy="407673"/>
          </a:xfrm>
          <a:prstGeom prst="ellipse">
            <a:avLst/>
          </a:prstGeom>
          <a:solidFill>
            <a:srgbClr val="2F5CAC"/>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ZA" sz="1000" dirty="0">
                <a:solidFill>
                  <a:schemeClr val="bg1"/>
                </a:solidFill>
              </a:rPr>
              <a:t>06</a:t>
            </a:r>
          </a:p>
        </p:txBody>
      </p:sp>
      <p:pic>
        <p:nvPicPr>
          <p:cNvPr id="48" name="Graphic 47" title="callout"/>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6200000">
            <a:off x="8683538" y="3936872"/>
            <a:ext cx="581025" cy="295275"/>
          </a:xfrm>
          <a:prstGeom prst="rect">
            <a:avLst/>
          </a:prstGeom>
        </p:spPr>
      </p:pic>
      <p:sp>
        <p:nvSpPr>
          <p:cNvPr id="49" name="Oval 48" title="Milestone Number"/>
          <p:cNvSpPr/>
          <p:nvPr userDrawn="1"/>
        </p:nvSpPr>
        <p:spPr>
          <a:xfrm>
            <a:off x="8954928" y="2126446"/>
            <a:ext cx="407673" cy="407673"/>
          </a:xfrm>
          <a:prstGeom prst="ellipse">
            <a:avLst/>
          </a:prstGeom>
          <a:solidFill>
            <a:srgbClr val="2F5CAC"/>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ZA" sz="1000" dirty="0">
                <a:solidFill>
                  <a:schemeClr val="bg1"/>
                </a:solidFill>
              </a:rPr>
              <a:t>07</a:t>
            </a:r>
          </a:p>
        </p:txBody>
      </p:sp>
      <p:pic>
        <p:nvPicPr>
          <p:cNvPr id="50" name="Graphic 49" title="callout"/>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6200000">
            <a:off x="9056844" y="2801036"/>
            <a:ext cx="581025" cy="295275"/>
          </a:xfrm>
          <a:prstGeom prst="rect">
            <a:avLst/>
          </a:prstGeom>
        </p:spPr>
      </p:pic>
      <p:grpSp>
        <p:nvGrpSpPr>
          <p:cNvPr id="51" name="Group 50" title="Today Flag Icon"/>
          <p:cNvGrpSpPr/>
          <p:nvPr userDrawn="1"/>
        </p:nvGrpSpPr>
        <p:grpSpPr>
          <a:xfrm>
            <a:off x="10298196" y="2129570"/>
            <a:ext cx="407673" cy="407673"/>
            <a:chOff x="10636741" y="2652807"/>
            <a:chExt cx="296963" cy="296963"/>
          </a:xfrm>
        </p:grpSpPr>
        <p:sp>
          <p:nvSpPr>
            <p:cNvPr id="52" name="Oval 51"/>
            <p:cNvSpPr/>
            <p:nvPr/>
          </p:nvSpPr>
          <p:spPr>
            <a:xfrm>
              <a:off x="10636741" y="2652807"/>
              <a:ext cx="296963" cy="296963"/>
            </a:xfrm>
            <a:prstGeom prst="ellipse">
              <a:avLst/>
            </a:prstGeom>
            <a:solidFill>
              <a:schemeClr val="tx1">
                <a:lumMod val="75000"/>
                <a:lumOff val="25000"/>
              </a:schemeClr>
            </a:solidFill>
            <a:ln>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ZA" sz="600" dirty="0">
                <a:solidFill>
                  <a:schemeClr val="tx1">
                    <a:lumMod val="50000"/>
                    <a:lumOff val="50000"/>
                  </a:schemeClr>
                </a:solidFill>
              </a:endParaRPr>
            </a:p>
          </p:txBody>
        </p:sp>
        <p:pic>
          <p:nvPicPr>
            <p:cNvPr id="53" name="Graphic 52" title="Flag Icon"/>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10816" y="2716810"/>
              <a:ext cx="149367" cy="168956"/>
            </a:xfrm>
            <a:prstGeom prst="rect">
              <a:avLst/>
            </a:prstGeom>
          </p:spPr>
        </p:pic>
      </p:grpSp>
      <p:pic>
        <p:nvPicPr>
          <p:cNvPr id="54" name="Graphic 53" title="callout"/>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6200000">
            <a:off x="10359158" y="2801036"/>
            <a:ext cx="581025" cy="295275"/>
          </a:xfrm>
          <a:prstGeom prst="rect">
            <a:avLst/>
          </a:prstGeom>
        </p:spPr>
      </p:pic>
      <p:grpSp>
        <p:nvGrpSpPr>
          <p:cNvPr id="55" name="Group 54" title="Year 4"/>
          <p:cNvGrpSpPr/>
          <p:nvPr userDrawn="1"/>
        </p:nvGrpSpPr>
        <p:grpSpPr>
          <a:xfrm>
            <a:off x="8481353" y="3119046"/>
            <a:ext cx="3133180" cy="562188"/>
            <a:chOff x="8481353" y="3119046"/>
            <a:chExt cx="3133180" cy="562188"/>
          </a:xfrm>
        </p:grpSpPr>
        <p:cxnSp>
          <p:nvCxnSpPr>
            <p:cNvPr id="56" name="Straight Connector 55" title="Q lines"/>
            <p:cNvCxnSpPr>
              <a:cxnSpLocks/>
            </p:cNvCxnSpPr>
            <p:nvPr/>
          </p:nvCxnSpPr>
          <p:spPr>
            <a:xfrm>
              <a:off x="10785757"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57" name="Straight Connector 56" title="Q lines"/>
            <p:cNvCxnSpPr>
              <a:cxnSpLocks/>
            </p:cNvCxnSpPr>
            <p:nvPr/>
          </p:nvCxnSpPr>
          <p:spPr>
            <a:xfrm>
              <a:off x="9481202"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58" name="Arrow: Right 132" title="Year Arrow"/>
            <p:cNvSpPr/>
            <p:nvPr/>
          </p:nvSpPr>
          <p:spPr>
            <a:xfrm>
              <a:off x="8481353" y="3325978"/>
              <a:ext cx="3133180" cy="355256"/>
            </a:xfrm>
            <a:prstGeom prst="rightArrow">
              <a:avLst>
                <a:gd name="adj1" fmla="val 100000"/>
                <a:gd name="adj2" fmla="val 50000"/>
              </a:avLst>
            </a:prstGeom>
            <a:gradFill flip="none" rotWithShape="1">
              <a:gsLst>
                <a:gs pos="0">
                  <a:schemeClr val="accent1">
                    <a:lumMod val="20000"/>
                    <a:lumOff val="80000"/>
                  </a:schemeClr>
                </a:gs>
                <a:gs pos="100000">
                  <a:srgbClr val="2F5CA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600" dirty="0"/>
            </a:p>
          </p:txBody>
        </p:sp>
        <p:sp>
          <p:nvSpPr>
            <p:cNvPr id="59" name="Oval 58" title="Quarter Background Cirlce"/>
            <p:cNvSpPr/>
            <p:nvPr/>
          </p:nvSpPr>
          <p:spPr>
            <a:xfrm>
              <a:off x="10682502"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title="Quarter Background Cirlce"/>
            <p:cNvSpPr/>
            <p:nvPr/>
          </p:nvSpPr>
          <p:spPr>
            <a:xfrm>
              <a:off x="10031923"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title="Quarter Background Cirlce"/>
            <p:cNvSpPr/>
            <p:nvPr/>
          </p:nvSpPr>
          <p:spPr>
            <a:xfrm>
              <a:off x="9384678"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title="Quarter Background Cirlce"/>
            <p:cNvSpPr/>
            <p:nvPr/>
          </p:nvSpPr>
          <p:spPr>
            <a:xfrm>
              <a:off x="8731634"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3" name="Straight Connector 62" title="Q lines"/>
            <p:cNvCxnSpPr>
              <a:cxnSpLocks/>
            </p:cNvCxnSpPr>
            <p:nvPr/>
          </p:nvCxnSpPr>
          <p:spPr>
            <a:xfrm>
              <a:off x="8836180" y="3119046"/>
              <a:ext cx="0" cy="165471"/>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64" name="Straight Connector 63" title="Q lines"/>
            <p:cNvCxnSpPr>
              <a:cxnSpLocks/>
            </p:cNvCxnSpPr>
            <p:nvPr/>
          </p:nvCxnSpPr>
          <p:spPr>
            <a:xfrm>
              <a:off x="10130964"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65" name="TextBox 64" title="Quarter Number"/>
            <p:cNvSpPr txBox="1"/>
            <p:nvPr/>
          </p:nvSpPr>
          <p:spPr>
            <a:xfrm>
              <a:off x="8696830"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Q1</a:t>
              </a:r>
              <a:endParaRPr lang="en-ZA" sz="1000" dirty="0">
                <a:solidFill>
                  <a:schemeClr val="bg1">
                    <a:lumMod val="75000"/>
                  </a:schemeClr>
                </a:solidFill>
              </a:endParaRPr>
            </a:p>
          </p:txBody>
        </p:sp>
        <p:sp>
          <p:nvSpPr>
            <p:cNvPr id="66" name="TextBox 65" title="Quarter Number"/>
            <p:cNvSpPr txBox="1"/>
            <p:nvPr/>
          </p:nvSpPr>
          <p:spPr>
            <a:xfrm>
              <a:off x="9344345"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Q2</a:t>
              </a:r>
              <a:endParaRPr lang="en-ZA" sz="1000" dirty="0">
                <a:solidFill>
                  <a:schemeClr val="tx1">
                    <a:lumMod val="65000"/>
                    <a:lumOff val="35000"/>
                  </a:schemeClr>
                </a:solidFill>
              </a:endParaRPr>
            </a:p>
          </p:txBody>
        </p:sp>
        <p:sp>
          <p:nvSpPr>
            <p:cNvPr id="67" name="TextBox 66" title="Quarter Number"/>
            <p:cNvSpPr txBox="1"/>
            <p:nvPr/>
          </p:nvSpPr>
          <p:spPr>
            <a:xfrm>
              <a:off x="9991860"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Q3</a:t>
              </a:r>
              <a:endParaRPr lang="en-ZA" sz="1000" dirty="0">
                <a:solidFill>
                  <a:schemeClr val="tx1">
                    <a:lumMod val="65000"/>
                    <a:lumOff val="35000"/>
                  </a:schemeClr>
                </a:solidFill>
              </a:endParaRPr>
            </a:p>
          </p:txBody>
        </p:sp>
        <p:sp>
          <p:nvSpPr>
            <p:cNvPr id="68" name="TextBox 67" title="Quarter Number"/>
            <p:cNvSpPr txBox="1"/>
            <p:nvPr/>
          </p:nvSpPr>
          <p:spPr>
            <a:xfrm>
              <a:off x="10639376"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Q4</a:t>
              </a:r>
              <a:endParaRPr lang="en-ZA" sz="1000" dirty="0">
                <a:solidFill>
                  <a:schemeClr val="tx1">
                    <a:lumMod val="65000"/>
                    <a:lumOff val="35000"/>
                  </a:schemeClr>
                </a:solidFill>
              </a:endParaRPr>
            </a:p>
          </p:txBody>
        </p:sp>
      </p:grpSp>
      <p:grpSp>
        <p:nvGrpSpPr>
          <p:cNvPr id="69" name="Group 68" title="Year 3"/>
          <p:cNvGrpSpPr/>
          <p:nvPr userDrawn="1"/>
        </p:nvGrpSpPr>
        <p:grpSpPr>
          <a:xfrm>
            <a:off x="5886628" y="3119046"/>
            <a:ext cx="2784204" cy="562188"/>
            <a:chOff x="5886628" y="3119046"/>
            <a:chExt cx="2784204" cy="562188"/>
          </a:xfrm>
        </p:grpSpPr>
        <p:cxnSp>
          <p:nvCxnSpPr>
            <p:cNvPr id="70" name="Straight Connector 69" title="Q lines"/>
            <p:cNvCxnSpPr>
              <a:cxnSpLocks/>
            </p:cNvCxnSpPr>
            <p:nvPr/>
          </p:nvCxnSpPr>
          <p:spPr>
            <a:xfrm>
              <a:off x="6890490"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71" name="Arrow: Right 184" title="Year Arrow"/>
            <p:cNvSpPr/>
            <p:nvPr/>
          </p:nvSpPr>
          <p:spPr>
            <a:xfrm>
              <a:off x="5886628" y="3325978"/>
              <a:ext cx="2784204" cy="355256"/>
            </a:xfrm>
            <a:prstGeom prst="rightArrow">
              <a:avLst>
                <a:gd name="adj1" fmla="val 100000"/>
                <a:gd name="adj2" fmla="val 50000"/>
              </a:avLst>
            </a:prstGeom>
            <a:gradFill flip="none" rotWithShape="1">
              <a:gsLst>
                <a:gs pos="0">
                  <a:schemeClr val="accent3">
                    <a:lumMod val="20000"/>
                    <a:lumOff val="80000"/>
                  </a:schemeClr>
                </a:gs>
                <a:gs pos="100000">
                  <a:srgbClr val="69447B"/>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600" dirty="0"/>
            </a:p>
          </p:txBody>
        </p:sp>
        <p:sp>
          <p:nvSpPr>
            <p:cNvPr id="72" name="Oval 71" title="Quarter Background Cirlce"/>
            <p:cNvSpPr/>
            <p:nvPr/>
          </p:nvSpPr>
          <p:spPr>
            <a:xfrm>
              <a:off x="8095938"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title="Quarter Background Cirlce"/>
            <p:cNvSpPr/>
            <p:nvPr/>
          </p:nvSpPr>
          <p:spPr>
            <a:xfrm>
              <a:off x="7443121"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title="Quarter Background Cirlce"/>
            <p:cNvSpPr/>
            <p:nvPr/>
          </p:nvSpPr>
          <p:spPr>
            <a:xfrm>
              <a:off x="6791842"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title="Quarter Background Cirlce"/>
            <p:cNvSpPr/>
            <p:nvPr/>
          </p:nvSpPr>
          <p:spPr>
            <a:xfrm>
              <a:off x="6140756"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6" name="Straight Connector 75" title="Q lines"/>
            <p:cNvCxnSpPr>
              <a:cxnSpLocks/>
            </p:cNvCxnSpPr>
            <p:nvPr/>
          </p:nvCxnSpPr>
          <p:spPr>
            <a:xfrm>
              <a:off x="6246612" y="3119046"/>
              <a:ext cx="0" cy="165471"/>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77" name="Straight Connector 76" title="Q lines"/>
            <p:cNvCxnSpPr>
              <a:cxnSpLocks/>
            </p:cNvCxnSpPr>
            <p:nvPr/>
          </p:nvCxnSpPr>
          <p:spPr>
            <a:xfrm>
              <a:off x="7541396"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78" name="Straight Connector 77" title="Q lines"/>
            <p:cNvCxnSpPr>
              <a:cxnSpLocks/>
            </p:cNvCxnSpPr>
            <p:nvPr/>
          </p:nvCxnSpPr>
          <p:spPr>
            <a:xfrm>
              <a:off x="8188788"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79" name="TextBox 78" title="Quarter Number"/>
            <p:cNvSpPr txBox="1"/>
            <p:nvPr/>
          </p:nvSpPr>
          <p:spPr>
            <a:xfrm>
              <a:off x="6106770"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Q1</a:t>
              </a:r>
              <a:endParaRPr lang="en-ZA" sz="1000" dirty="0">
                <a:solidFill>
                  <a:schemeClr val="bg1">
                    <a:lumMod val="75000"/>
                  </a:schemeClr>
                </a:solidFill>
              </a:endParaRPr>
            </a:p>
          </p:txBody>
        </p:sp>
        <p:sp>
          <p:nvSpPr>
            <p:cNvPr id="80" name="TextBox 79" title="Quarter Number"/>
            <p:cNvSpPr txBox="1"/>
            <p:nvPr/>
          </p:nvSpPr>
          <p:spPr>
            <a:xfrm>
              <a:off x="6754285"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Q2</a:t>
              </a:r>
              <a:endParaRPr lang="en-ZA" sz="1000" dirty="0">
                <a:solidFill>
                  <a:schemeClr val="tx1">
                    <a:lumMod val="65000"/>
                    <a:lumOff val="35000"/>
                  </a:schemeClr>
                </a:solidFill>
              </a:endParaRPr>
            </a:p>
          </p:txBody>
        </p:sp>
        <p:sp>
          <p:nvSpPr>
            <p:cNvPr id="81" name="TextBox 80" title="Quarter Number"/>
            <p:cNvSpPr txBox="1"/>
            <p:nvPr/>
          </p:nvSpPr>
          <p:spPr>
            <a:xfrm>
              <a:off x="7401800"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Q3</a:t>
              </a:r>
              <a:endParaRPr lang="en-ZA" sz="1000" dirty="0">
                <a:solidFill>
                  <a:schemeClr val="tx1">
                    <a:lumMod val="65000"/>
                    <a:lumOff val="35000"/>
                  </a:schemeClr>
                </a:solidFill>
              </a:endParaRPr>
            </a:p>
          </p:txBody>
        </p:sp>
        <p:sp>
          <p:nvSpPr>
            <p:cNvPr id="82" name="TextBox 81" title="Quarter Number"/>
            <p:cNvSpPr txBox="1"/>
            <p:nvPr/>
          </p:nvSpPr>
          <p:spPr>
            <a:xfrm>
              <a:off x="8049315"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Q4</a:t>
              </a:r>
              <a:endParaRPr lang="en-ZA" sz="1000" dirty="0">
                <a:solidFill>
                  <a:schemeClr val="tx1">
                    <a:lumMod val="65000"/>
                    <a:lumOff val="35000"/>
                  </a:schemeClr>
                </a:solidFill>
              </a:endParaRPr>
            </a:p>
          </p:txBody>
        </p:sp>
      </p:grpSp>
      <p:grpSp>
        <p:nvGrpSpPr>
          <p:cNvPr id="83" name="Group 82" title="Year 2"/>
          <p:cNvGrpSpPr/>
          <p:nvPr userDrawn="1"/>
        </p:nvGrpSpPr>
        <p:grpSpPr>
          <a:xfrm>
            <a:off x="3309141" y="3119046"/>
            <a:ext cx="2759196" cy="561751"/>
            <a:chOff x="3309141" y="3119046"/>
            <a:chExt cx="2759196" cy="561751"/>
          </a:xfrm>
        </p:grpSpPr>
        <p:sp>
          <p:nvSpPr>
            <p:cNvPr id="84" name="Arrow: Right 130" title="Year Arrow"/>
            <p:cNvSpPr/>
            <p:nvPr/>
          </p:nvSpPr>
          <p:spPr>
            <a:xfrm>
              <a:off x="3309141" y="3325541"/>
              <a:ext cx="2759196" cy="355256"/>
            </a:xfrm>
            <a:prstGeom prst="rightArrow">
              <a:avLst>
                <a:gd name="adj1" fmla="val 100000"/>
                <a:gd name="adj2" fmla="val 50000"/>
              </a:avLst>
            </a:prstGeom>
            <a:gradFill flip="none" rotWithShape="1">
              <a:gsLst>
                <a:gs pos="0">
                  <a:schemeClr val="accent6">
                    <a:lumMod val="20000"/>
                    <a:lumOff val="80000"/>
                  </a:schemeClr>
                </a:gs>
                <a:gs pos="100000">
                  <a:srgbClr val="548235"/>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600" dirty="0"/>
            </a:p>
          </p:txBody>
        </p:sp>
        <p:sp>
          <p:nvSpPr>
            <p:cNvPr id="85" name="Oval 84" title="Quarter Background Cirlce"/>
            <p:cNvSpPr/>
            <p:nvPr/>
          </p:nvSpPr>
          <p:spPr>
            <a:xfrm>
              <a:off x="5494904"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Oval 85" title="Quarter Background Cirlce"/>
            <p:cNvSpPr/>
            <p:nvPr/>
          </p:nvSpPr>
          <p:spPr>
            <a:xfrm>
              <a:off x="4845879"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Oval 86" title="Quarter Background Cirlce"/>
            <p:cNvSpPr/>
            <p:nvPr/>
          </p:nvSpPr>
          <p:spPr>
            <a:xfrm>
              <a:off x="4209357"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Oval 87" title="Quarter Background Cirlce"/>
            <p:cNvSpPr/>
            <p:nvPr/>
          </p:nvSpPr>
          <p:spPr>
            <a:xfrm>
              <a:off x="3552167"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9" name="Straight Connector 88" title="Q lines"/>
            <p:cNvCxnSpPr>
              <a:cxnSpLocks/>
            </p:cNvCxnSpPr>
            <p:nvPr/>
          </p:nvCxnSpPr>
          <p:spPr>
            <a:xfrm>
              <a:off x="3657043" y="3119046"/>
              <a:ext cx="0" cy="165471"/>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90" name="Straight Connector 89" title="Q lines"/>
            <p:cNvCxnSpPr>
              <a:cxnSpLocks/>
            </p:cNvCxnSpPr>
            <p:nvPr/>
          </p:nvCxnSpPr>
          <p:spPr>
            <a:xfrm>
              <a:off x="4304435"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91" name="Straight Connector 90" title="Q lines"/>
            <p:cNvCxnSpPr>
              <a:cxnSpLocks/>
            </p:cNvCxnSpPr>
            <p:nvPr/>
          </p:nvCxnSpPr>
          <p:spPr>
            <a:xfrm>
              <a:off x="4951827"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92" name="Straight Connector 91" title="Q lines"/>
            <p:cNvCxnSpPr>
              <a:cxnSpLocks/>
            </p:cNvCxnSpPr>
            <p:nvPr/>
          </p:nvCxnSpPr>
          <p:spPr>
            <a:xfrm>
              <a:off x="5599219"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93" name="TextBox 92" title="Quarter Number"/>
            <p:cNvSpPr txBox="1"/>
            <p:nvPr/>
          </p:nvSpPr>
          <p:spPr>
            <a:xfrm>
              <a:off x="3516710"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Q1</a:t>
              </a:r>
              <a:endParaRPr lang="en-ZA" sz="1000" dirty="0">
                <a:solidFill>
                  <a:schemeClr val="bg1">
                    <a:lumMod val="75000"/>
                  </a:schemeClr>
                </a:solidFill>
              </a:endParaRPr>
            </a:p>
          </p:txBody>
        </p:sp>
        <p:sp>
          <p:nvSpPr>
            <p:cNvPr id="94" name="TextBox 93" title="Quarter Number"/>
            <p:cNvSpPr txBox="1"/>
            <p:nvPr/>
          </p:nvSpPr>
          <p:spPr>
            <a:xfrm>
              <a:off x="4164225"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Q2</a:t>
              </a:r>
              <a:endParaRPr lang="en-ZA" sz="1000" dirty="0">
                <a:solidFill>
                  <a:schemeClr val="tx1">
                    <a:lumMod val="65000"/>
                    <a:lumOff val="35000"/>
                  </a:schemeClr>
                </a:solidFill>
              </a:endParaRPr>
            </a:p>
          </p:txBody>
        </p:sp>
        <p:sp>
          <p:nvSpPr>
            <p:cNvPr id="95" name="TextBox 94" title="Quarter Number"/>
            <p:cNvSpPr txBox="1"/>
            <p:nvPr/>
          </p:nvSpPr>
          <p:spPr>
            <a:xfrm>
              <a:off x="4811740"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Q3</a:t>
              </a:r>
              <a:endParaRPr lang="en-ZA" sz="1000" dirty="0">
                <a:solidFill>
                  <a:schemeClr val="tx1">
                    <a:lumMod val="65000"/>
                    <a:lumOff val="35000"/>
                  </a:schemeClr>
                </a:solidFill>
              </a:endParaRPr>
            </a:p>
          </p:txBody>
        </p:sp>
        <p:sp>
          <p:nvSpPr>
            <p:cNvPr id="96" name="TextBox 95" title="Quarter Number"/>
            <p:cNvSpPr txBox="1"/>
            <p:nvPr/>
          </p:nvSpPr>
          <p:spPr>
            <a:xfrm>
              <a:off x="5459255"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Q4</a:t>
              </a:r>
              <a:endParaRPr lang="en-ZA" sz="1000" dirty="0">
                <a:solidFill>
                  <a:schemeClr val="tx1">
                    <a:lumMod val="65000"/>
                    <a:lumOff val="35000"/>
                  </a:schemeClr>
                </a:solidFill>
              </a:endParaRPr>
            </a:p>
          </p:txBody>
        </p:sp>
      </p:grpSp>
      <p:grpSp>
        <p:nvGrpSpPr>
          <p:cNvPr id="97" name="Group 96" title="Year 1"/>
          <p:cNvGrpSpPr/>
          <p:nvPr userDrawn="1"/>
        </p:nvGrpSpPr>
        <p:grpSpPr>
          <a:xfrm>
            <a:off x="791681" y="3119046"/>
            <a:ext cx="2695434" cy="561751"/>
            <a:chOff x="791681" y="3119046"/>
            <a:chExt cx="2695434" cy="561751"/>
          </a:xfrm>
        </p:grpSpPr>
        <p:cxnSp>
          <p:nvCxnSpPr>
            <p:cNvPr id="98" name="Straight Connector 97" title="Q lines"/>
            <p:cNvCxnSpPr>
              <a:cxnSpLocks/>
            </p:cNvCxnSpPr>
            <p:nvPr/>
          </p:nvCxnSpPr>
          <p:spPr>
            <a:xfrm>
              <a:off x="1703309"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99" name="Arrow: Right 129" title="Year Arrow"/>
            <p:cNvSpPr/>
            <p:nvPr/>
          </p:nvSpPr>
          <p:spPr>
            <a:xfrm>
              <a:off x="791681" y="3325541"/>
              <a:ext cx="2695434" cy="355256"/>
            </a:xfrm>
            <a:prstGeom prst="rightArrow">
              <a:avLst>
                <a:gd name="adj1" fmla="val 100000"/>
                <a:gd name="adj2" fmla="val 50000"/>
              </a:avLst>
            </a:prstGeom>
            <a:gradFill flip="none" rotWithShape="1">
              <a:gsLst>
                <a:gs pos="0">
                  <a:schemeClr val="accent2">
                    <a:lumMod val="20000"/>
                    <a:lumOff val="80000"/>
                  </a:schemeClr>
                </a:gs>
                <a:gs pos="100000">
                  <a:srgbClr val="EA0C0C"/>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600" dirty="0"/>
            </a:p>
          </p:txBody>
        </p:sp>
        <p:sp>
          <p:nvSpPr>
            <p:cNvPr id="100" name="Oval 99" title="Quarter Background Cirlce"/>
            <p:cNvSpPr/>
            <p:nvPr/>
          </p:nvSpPr>
          <p:spPr>
            <a:xfrm>
              <a:off x="2913639"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100" title="Quarter Background Cirlce"/>
            <p:cNvSpPr/>
            <p:nvPr/>
          </p:nvSpPr>
          <p:spPr>
            <a:xfrm>
              <a:off x="2256010"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Oval 101" title="Quarter Background Cirlce"/>
            <p:cNvSpPr/>
            <p:nvPr/>
          </p:nvSpPr>
          <p:spPr>
            <a:xfrm>
              <a:off x="1611747"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Oval 102" title="Quarter Background Cirlce"/>
            <p:cNvSpPr/>
            <p:nvPr/>
          </p:nvSpPr>
          <p:spPr>
            <a:xfrm>
              <a:off x="965783" y="3403274"/>
              <a:ext cx="211582" cy="2115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4" name="Straight Connector 103" title="Q lines"/>
            <p:cNvCxnSpPr>
              <a:cxnSpLocks/>
            </p:cNvCxnSpPr>
            <p:nvPr/>
          </p:nvCxnSpPr>
          <p:spPr>
            <a:xfrm>
              <a:off x="1067475" y="3119046"/>
              <a:ext cx="0" cy="165471"/>
            </a:xfrm>
            <a:prstGeom prst="line">
              <a:avLst/>
            </a:prstGeom>
            <a:ln w="15875" cmpd="sng">
              <a:solidFill>
                <a:schemeClr val="tx1">
                  <a:lumMod val="75000"/>
                  <a:lumOff val="25000"/>
                </a:schemeClr>
              </a:solidFill>
              <a:prstDash val="soli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05" name="Straight Connector 104" title="Q lines"/>
            <p:cNvCxnSpPr>
              <a:cxnSpLocks/>
            </p:cNvCxnSpPr>
            <p:nvPr/>
          </p:nvCxnSpPr>
          <p:spPr>
            <a:xfrm>
              <a:off x="2362259"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06" name="Straight Connector 105" title="Q lines"/>
            <p:cNvCxnSpPr>
              <a:cxnSpLocks/>
            </p:cNvCxnSpPr>
            <p:nvPr/>
          </p:nvCxnSpPr>
          <p:spPr>
            <a:xfrm>
              <a:off x="3009651" y="3119046"/>
              <a:ext cx="0" cy="165471"/>
            </a:xfrm>
            <a:prstGeom prst="line">
              <a:avLst/>
            </a:prstGeom>
            <a:ln cmpd="sng">
              <a:solidFill>
                <a:schemeClr val="bg1">
                  <a:lumMod val="85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07" name="TextBox 106" title="Quarter Number"/>
            <p:cNvSpPr txBox="1"/>
            <p:nvPr/>
          </p:nvSpPr>
          <p:spPr>
            <a:xfrm>
              <a:off x="926650"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Q1</a:t>
              </a:r>
              <a:endParaRPr lang="en-ZA" sz="1000" dirty="0">
                <a:solidFill>
                  <a:schemeClr val="bg1">
                    <a:lumMod val="75000"/>
                  </a:schemeClr>
                </a:solidFill>
              </a:endParaRPr>
            </a:p>
          </p:txBody>
        </p:sp>
        <p:sp>
          <p:nvSpPr>
            <p:cNvPr id="108" name="TextBox 107" title="Quarter Number"/>
            <p:cNvSpPr txBox="1"/>
            <p:nvPr/>
          </p:nvSpPr>
          <p:spPr>
            <a:xfrm>
              <a:off x="1574165"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Q2</a:t>
              </a:r>
              <a:endParaRPr lang="en-ZA" sz="1000" dirty="0">
                <a:solidFill>
                  <a:schemeClr val="tx1">
                    <a:lumMod val="65000"/>
                    <a:lumOff val="35000"/>
                  </a:schemeClr>
                </a:solidFill>
              </a:endParaRPr>
            </a:p>
          </p:txBody>
        </p:sp>
        <p:sp>
          <p:nvSpPr>
            <p:cNvPr id="109" name="TextBox 108" title="Quarter Number"/>
            <p:cNvSpPr txBox="1"/>
            <p:nvPr/>
          </p:nvSpPr>
          <p:spPr>
            <a:xfrm>
              <a:off x="2221680"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Q3</a:t>
              </a:r>
              <a:endParaRPr lang="en-ZA" sz="1000" dirty="0">
                <a:solidFill>
                  <a:schemeClr val="tx1">
                    <a:lumMod val="65000"/>
                    <a:lumOff val="35000"/>
                  </a:schemeClr>
                </a:solidFill>
              </a:endParaRPr>
            </a:p>
          </p:txBody>
        </p:sp>
        <p:sp>
          <p:nvSpPr>
            <p:cNvPr id="110" name="TextBox 109" title="Quarter Number"/>
            <p:cNvSpPr txBox="1"/>
            <p:nvPr/>
          </p:nvSpPr>
          <p:spPr>
            <a:xfrm>
              <a:off x="2869195" y="3431169"/>
              <a:ext cx="288000" cy="144000"/>
            </a:xfrm>
            <a:prstGeom prst="rect">
              <a:avLst/>
            </a:prstGeom>
            <a:noFill/>
          </p:spPr>
          <p:txBody>
            <a:bodyPr wrap="square" lIns="0" tIns="0" rIns="0" bIns="0" rtlCol="0" anchor="ctr">
              <a:noAutofit/>
            </a:bodyPr>
            <a:lstStyle/>
            <a:p>
              <a:pPr algn="ctr"/>
              <a:r>
                <a:rPr lang="en-ZA" sz="1000" b="1" dirty="0">
                  <a:solidFill>
                    <a:schemeClr val="tx1">
                      <a:lumMod val="65000"/>
                      <a:lumOff val="35000"/>
                    </a:schemeClr>
                  </a:solidFill>
                </a:rPr>
                <a:t>Q4</a:t>
              </a:r>
              <a:endParaRPr lang="en-ZA" sz="1000" dirty="0">
                <a:solidFill>
                  <a:schemeClr val="tx1">
                    <a:lumMod val="65000"/>
                    <a:lumOff val="35000"/>
                  </a:schemeClr>
                </a:solidFill>
              </a:endParaRPr>
            </a:p>
          </p:txBody>
        </p:sp>
      </p:grpSp>
      <p:sp>
        <p:nvSpPr>
          <p:cNvPr id="111" name="Text Placeholder 8"/>
          <p:cNvSpPr>
            <a:spLocks noGrp="1"/>
          </p:cNvSpPr>
          <p:nvPr>
            <p:ph type="body" sz="quarter" idx="15" hasCustomPrompt="1"/>
          </p:nvPr>
        </p:nvSpPr>
        <p:spPr>
          <a:xfrm>
            <a:off x="5874314" y="1515070"/>
            <a:ext cx="1530350" cy="629227"/>
          </a:xfrm>
          <a:prstGeom prst="rect">
            <a:avLst/>
          </a:prstGeom>
        </p:spPr>
        <p:txBody>
          <a:bodyPr/>
          <a:lstStyle>
            <a:lvl1pPr marL="0" indent="0" algn="ctr">
              <a:lnSpc>
                <a:spcPct val="100000"/>
              </a:lnSpc>
              <a:spcBef>
                <a:spcPts val="0"/>
              </a:spcBef>
              <a:buNone/>
              <a:defRPr sz="1600"/>
            </a:lvl1pPr>
          </a:lstStyle>
          <a:p>
            <a:pPr lvl="0"/>
            <a:r>
              <a:rPr lang="en-US"/>
              <a:t>Text</a:t>
            </a:r>
          </a:p>
          <a:p>
            <a:pPr lvl="0"/>
            <a:r>
              <a:rPr lang="en-US"/>
              <a:t>placeholder</a:t>
            </a:r>
          </a:p>
        </p:txBody>
      </p:sp>
      <p:sp>
        <p:nvSpPr>
          <p:cNvPr id="112" name="Text Placeholder 8"/>
          <p:cNvSpPr>
            <a:spLocks noGrp="1"/>
          </p:cNvSpPr>
          <p:nvPr>
            <p:ph type="body" sz="quarter" idx="16" hasCustomPrompt="1"/>
          </p:nvPr>
        </p:nvSpPr>
        <p:spPr>
          <a:xfrm>
            <a:off x="9760199" y="1515070"/>
            <a:ext cx="1530350" cy="629227"/>
          </a:xfrm>
          <a:prstGeom prst="rect">
            <a:avLst/>
          </a:prstGeom>
        </p:spPr>
        <p:txBody>
          <a:bodyPr/>
          <a:lstStyle>
            <a:lvl1pPr marL="0" indent="0" algn="ctr">
              <a:lnSpc>
                <a:spcPct val="100000"/>
              </a:lnSpc>
              <a:spcBef>
                <a:spcPts val="0"/>
              </a:spcBef>
              <a:buNone/>
              <a:defRPr sz="1600"/>
            </a:lvl1pPr>
          </a:lstStyle>
          <a:p>
            <a:pPr lvl="0"/>
            <a:r>
              <a:rPr lang="en-US"/>
              <a:t>Text</a:t>
            </a:r>
          </a:p>
          <a:p>
            <a:pPr lvl="0"/>
            <a:r>
              <a:rPr lang="en-US"/>
              <a:t>placeholder</a:t>
            </a:r>
          </a:p>
        </p:txBody>
      </p:sp>
      <p:sp>
        <p:nvSpPr>
          <p:cNvPr id="113" name="Text Placeholder 8"/>
          <p:cNvSpPr>
            <a:spLocks noGrp="1"/>
          </p:cNvSpPr>
          <p:nvPr>
            <p:ph type="body" sz="quarter" idx="17" hasCustomPrompt="1"/>
          </p:nvPr>
        </p:nvSpPr>
        <p:spPr>
          <a:xfrm>
            <a:off x="594428" y="4927573"/>
            <a:ext cx="1530350" cy="629227"/>
          </a:xfrm>
          <a:prstGeom prst="rect">
            <a:avLst/>
          </a:prstGeom>
        </p:spPr>
        <p:txBody>
          <a:bodyPr/>
          <a:lstStyle>
            <a:lvl1pPr marL="0" indent="0" algn="ctr">
              <a:lnSpc>
                <a:spcPct val="100000"/>
              </a:lnSpc>
              <a:spcBef>
                <a:spcPts val="0"/>
              </a:spcBef>
              <a:buNone/>
              <a:defRPr sz="1600"/>
            </a:lvl1pPr>
          </a:lstStyle>
          <a:p>
            <a:pPr lvl="0"/>
            <a:r>
              <a:rPr lang="en-US"/>
              <a:t>Text</a:t>
            </a:r>
          </a:p>
          <a:p>
            <a:pPr lvl="0"/>
            <a:r>
              <a:rPr lang="en-US"/>
              <a:t>placeholder</a:t>
            </a:r>
          </a:p>
        </p:txBody>
      </p:sp>
      <p:sp>
        <p:nvSpPr>
          <p:cNvPr id="114" name="Text Placeholder 8"/>
          <p:cNvSpPr>
            <a:spLocks noGrp="1"/>
          </p:cNvSpPr>
          <p:nvPr>
            <p:ph type="body" sz="quarter" idx="23" hasCustomPrompt="1"/>
          </p:nvPr>
        </p:nvSpPr>
        <p:spPr>
          <a:xfrm>
            <a:off x="3196226" y="4927573"/>
            <a:ext cx="1530350" cy="629227"/>
          </a:xfrm>
          <a:prstGeom prst="rect">
            <a:avLst/>
          </a:prstGeom>
        </p:spPr>
        <p:txBody>
          <a:bodyPr/>
          <a:lstStyle>
            <a:lvl1pPr marL="0" indent="0" algn="ctr">
              <a:lnSpc>
                <a:spcPct val="100000"/>
              </a:lnSpc>
              <a:spcBef>
                <a:spcPts val="0"/>
              </a:spcBef>
              <a:buNone/>
              <a:defRPr sz="1600"/>
            </a:lvl1pPr>
          </a:lstStyle>
          <a:p>
            <a:pPr lvl="0"/>
            <a:r>
              <a:rPr lang="en-US"/>
              <a:t>Text</a:t>
            </a:r>
          </a:p>
          <a:p>
            <a:pPr lvl="0"/>
            <a:r>
              <a:rPr lang="en-US"/>
              <a:t>placeholder</a:t>
            </a:r>
          </a:p>
        </p:txBody>
      </p:sp>
      <p:sp>
        <p:nvSpPr>
          <p:cNvPr id="115" name="Text Placeholder 8"/>
          <p:cNvSpPr>
            <a:spLocks noGrp="1"/>
          </p:cNvSpPr>
          <p:nvPr>
            <p:ph type="body" sz="quarter" idx="24" hasCustomPrompt="1"/>
          </p:nvPr>
        </p:nvSpPr>
        <p:spPr>
          <a:xfrm>
            <a:off x="5807451" y="4927573"/>
            <a:ext cx="1530350" cy="629227"/>
          </a:xfrm>
          <a:prstGeom prst="rect">
            <a:avLst/>
          </a:prstGeom>
        </p:spPr>
        <p:txBody>
          <a:bodyPr/>
          <a:lstStyle>
            <a:lvl1pPr marL="0" indent="0" algn="ctr">
              <a:lnSpc>
                <a:spcPct val="100000"/>
              </a:lnSpc>
              <a:spcBef>
                <a:spcPts val="0"/>
              </a:spcBef>
              <a:buNone/>
              <a:defRPr sz="1600"/>
            </a:lvl1pPr>
          </a:lstStyle>
          <a:p>
            <a:pPr lvl="0"/>
            <a:r>
              <a:rPr lang="en-US"/>
              <a:t>Text</a:t>
            </a:r>
          </a:p>
          <a:p>
            <a:pPr lvl="0"/>
            <a:r>
              <a:rPr lang="en-US"/>
              <a:t>placeholder</a:t>
            </a:r>
          </a:p>
        </p:txBody>
      </p:sp>
      <p:sp>
        <p:nvSpPr>
          <p:cNvPr id="116" name="Text Placeholder 8"/>
          <p:cNvSpPr>
            <a:spLocks noGrp="1"/>
          </p:cNvSpPr>
          <p:nvPr>
            <p:ph type="body" sz="quarter" idx="25" hasCustomPrompt="1"/>
          </p:nvPr>
        </p:nvSpPr>
        <p:spPr>
          <a:xfrm>
            <a:off x="8362114" y="4927573"/>
            <a:ext cx="1530350" cy="629227"/>
          </a:xfrm>
          <a:prstGeom prst="rect">
            <a:avLst/>
          </a:prstGeom>
        </p:spPr>
        <p:txBody>
          <a:bodyPr/>
          <a:lstStyle>
            <a:lvl1pPr marL="0" indent="0" algn="ctr">
              <a:lnSpc>
                <a:spcPct val="100000"/>
              </a:lnSpc>
              <a:spcBef>
                <a:spcPts val="0"/>
              </a:spcBef>
              <a:buNone/>
              <a:defRPr sz="1600"/>
            </a:lvl1pPr>
          </a:lstStyle>
          <a:p>
            <a:pPr lvl="0"/>
            <a:r>
              <a:rPr lang="en-US"/>
              <a:t>Text</a:t>
            </a:r>
          </a:p>
          <a:p>
            <a:pPr lvl="0"/>
            <a:r>
              <a:rPr lang="en-US"/>
              <a:t>placeholder</a:t>
            </a:r>
          </a:p>
        </p:txBody>
      </p:sp>
      <p:sp>
        <p:nvSpPr>
          <p:cNvPr id="117" name="Text Placeholder 4"/>
          <p:cNvSpPr>
            <a:spLocks noGrp="1"/>
          </p:cNvSpPr>
          <p:nvPr>
            <p:ph type="body" sz="quarter" idx="26" hasCustomPrompt="1"/>
          </p:nvPr>
        </p:nvSpPr>
        <p:spPr>
          <a:xfrm>
            <a:off x="594428" y="5724950"/>
            <a:ext cx="10898877" cy="595024"/>
          </a:xfrm>
        </p:spPr>
        <p:txBody>
          <a:bodyPr anchor="ctr"/>
          <a:lstStyle>
            <a:lvl1pPr marL="0" indent="0" algn="ctr">
              <a:buNone/>
              <a:defRPr sz="2400" baseline="0">
                <a:latin typeface="Calibri" panose="020F0502020204030204" pitchFamily="34" charset="0"/>
                <a:cs typeface="Calibri" panose="020F0502020204030204" pitchFamily="34" charset="0"/>
              </a:defRPr>
            </a:lvl1pPr>
          </a:lstStyle>
          <a:p>
            <a:pPr lvl="0"/>
            <a:r>
              <a:rPr lang="en-US"/>
              <a:t>Contact Communications for custom timelines</a:t>
            </a:r>
          </a:p>
        </p:txBody>
      </p:sp>
    </p:spTree>
    <p:extLst>
      <p:ext uri="{BB962C8B-B14F-4D97-AF65-F5344CB8AC3E}">
        <p14:creationId xmlns:p14="http://schemas.microsoft.com/office/powerpoint/2010/main" val="11286706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88AB57-2DBE-44A3-AE96-942C49E954BF}" type="slidenum">
              <a:rPr lang="en-US" smtClean="0"/>
              <a:t>‹#›</a:t>
            </a:fld>
            <a:endParaRPr lang="en-US" dirty="0"/>
          </a:p>
        </p:txBody>
      </p:sp>
    </p:spTree>
    <p:extLst>
      <p:ext uri="{BB962C8B-B14F-4D97-AF65-F5344CB8AC3E}">
        <p14:creationId xmlns:p14="http://schemas.microsoft.com/office/powerpoint/2010/main" val="13130528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Content Block">
  <p:cSld name="1_Content Block">
    <p:spTree>
      <p:nvGrpSpPr>
        <p:cNvPr id="1" name="Shape 242"/>
        <p:cNvGrpSpPr/>
        <p:nvPr/>
      </p:nvGrpSpPr>
      <p:grpSpPr>
        <a:xfrm>
          <a:off x="0" y="0"/>
          <a:ext cx="0" cy="0"/>
          <a:chOff x="0" y="0"/>
          <a:chExt cx="0" cy="0"/>
        </a:xfrm>
      </p:grpSpPr>
      <p:sp>
        <p:nvSpPr>
          <p:cNvPr id="243" name="Google Shape;243;p22"/>
          <p:cNvSpPr txBox="1">
            <a:spLocks noGrp="1"/>
          </p:cNvSpPr>
          <p:nvPr>
            <p:ph type="title"/>
          </p:nvPr>
        </p:nvSpPr>
        <p:spPr>
          <a:xfrm>
            <a:off x="1755912" y="243951"/>
            <a:ext cx="9597900" cy="7101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3C6EBE"/>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4" name="Google Shape;244;p22"/>
          <p:cNvSpPr txBox="1">
            <a:spLocks noGrp="1"/>
          </p:cNvSpPr>
          <p:nvPr>
            <p:ph type="dt" idx="10"/>
          </p:nvPr>
        </p:nvSpPr>
        <p:spPr>
          <a:xfrm>
            <a:off x="838200" y="6529137"/>
            <a:ext cx="2743200" cy="1923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dirty="0"/>
          </a:p>
        </p:txBody>
      </p:sp>
      <p:sp>
        <p:nvSpPr>
          <p:cNvPr id="245" name="Google Shape;245;p22"/>
          <p:cNvSpPr txBox="1">
            <a:spLocks noGrp="1"/>
          </p:cNvSpPr>
          <p:nvPr>
            <p:ph type="ftr" idx="11"/>
          </p:nvPr>
        </p:nvSpPr>
        <p:spPr>
          <a:xfrm>
            <a:off x="4038600" y="6529137"/>
            <a:ext cx="4114800" cy="1923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dirty="0"/>
          </a:p>
        </p:txBody>
      </p:sp>
      <p:sp>
        <p:nvSpPr>
          <p:cNvPr id="246" name="Google Shape;246;p22"/>
          <p:cNvSpPr txBox="1">
            <a:spLocks noGrp="1"/>
          </p:cNvSpPr>
          <p:nvPr>
            <p:ph type="sldNum" idx="12"/>
          </p:nvPr>
        </p:nvSpPr>
        <p:spPr>
          <a:xfrm>
            <a:off x="8610600" y="6529137"/>
            <a:ext cx="2743200" cy="192300"/>
          </a:xfrm>
          <a:prstGeom prst="rect">
            <a:avLst/>
          </a:prstGeom>
          <a:noFill/>
          <a:ln>
            <a:noFill/>
          </a:ln>
        </p:spPr>
        <p:txBody>
          <a:bodyPr spcFirstLastPara="1" wrap="square" lIns="91425" tIns="45700" rIns="91425" bIns="45700" anchor="ctr" anchorCtr="0">
            <a:noAutofit/>
          </a:bodyPr>
          <a:lstStyle>
            <a:lvl1pPr marL="0" lvl="0" indent="0" algn="r" rtl="0">
              <a:lnSpc>
                <a:spcPct val="100000"/>
              </a:lnSpc>
              <a:spcBef>
                <a:spcPts val="0"/>
              </a:spcBef>
              <a:spcAft>
                <a:spcPts val="0"/>
              </a:spcAft>
              <a:buNone/>
              <a:defRPr/>
            </a:lvl1pPr>
            <a:lvl2pPr marL="0" lvl="1" indent="0" algn="r" rtl="0">
              <a:lnSpc>
                <a:spcPct val="100000"/>
              </a:lnSpc>
              <a:spcBef>
                <a:spcPts val="0"/>
              </a:spcBef>
              <a:spcAft>
                <a:spcPts val="0"/>
              </a:spcAft>
              <a:buNone/>
              <a:defRPr/>
            </a:lvl2pPr>
            <a:lvl3pPr marL="0" lvl="2" indent="0" algn="r" rtl="0">
              <a:lnSpc>
                <a:spcPct val="100000"/>
              </a:lnSpc>
              <a:spcBef>
                <a:spcPts val="0"/>
              </a:spcBef>
              <a:spcAft>
                <a:spcPts val="0"/>
              </a:spcAft>
              <a:buNone/>
              <a:defRPr/>
            </a:lvl3pPr>
            <a:lvl4pPr marL="0" lvl="3" indent="0" algn="r" rtl="0">
              <a:lnSpc>
                <a:spcPct val="100000"/>
              </a:lnSpc>
              <a:spcBef>
                <a:spcPts val="0"/>
              </a:spcBef>
              <a:spcAft>
                <a:spcPts val="0"/>
              </a:spcAft>
              <a:buNone/>
              <a:defRPr/>
            </a:lvl4pPr>
            <a:lvl5pPr marL="0" lvl="4" indent="0" algn="r" rtl="0">
              <a:lnSpc>
                <a:spcPct val="100000"/>
              </a:lnSpc>
              <a:spcBef>
                <a:spcPts val="0"/>
              </a:spcBef>
              <a:spcAft>
                <a:spcPts val="0"/>
              </a:spcAft>
              <a:buNone/>
              <a:defRPr/>
            </a:lvl5pPr>
            <a:lvl6pPr marL="0" lvl="5" indent="0" algn="r" rtl="0">
              <a:lnSpc>
                <a:spcPct val="100000"/>
              </a:lnSpc>
              <a:spcBef>
                <a:spcPts val="0"/>
              </a:spcBef>
              <a:spcAft>
                <a:spcPts val="0"/>
              </a:spcAft>
              <a:buNone/>
              <a:defRPr/>
            </a:lvl6pPr>
            <a:lvl7pPr marL="0" lvl="6" indent="0" algn="r" rtl="0">
              <a:lnSpc>
                <a:spcPct val="100000"/>
              </a:lnSpc>
              <a:spcBef>
                <a:spcPts val="0"/>
              </a:spcBef>
              <a:spcAft>
                <a:spcPts val="0"/>
              </a:spcAft>
              <a:buNone/>
              <a:defRPr/>
            </a:lvl7pPr>
            <a:lvl8pPr marL="0" lvl="7" indent="0" algn="r" rtl="0">
              <a:lnSpc>
                <a:spcPct val="100000"/>
              </a:lnSpc>
              <a:spcBef>
                <a:spcPts val="0"/>
              </a:spcBef>
              <a:spcAft>
                <a:spcPts val="0"/>
              </a:spcAft>
              <a:buNone/>
              <a:defRPr/>
            </a:lvl8pPr>
            <a:lvl9pPr marL="0" lvl="8" indent="0" algn="r" rtl="0">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dirty="0"/>
          </a:p>
        </p:txBody>
      </p:sp>
      <p:sp>
        <p:nvSpPr>
          <p:cNvPr id="247" name="Google Shape;247;p22"/>
          <p:cNvSpPr txBox="1">
            <a:spLocks noGrp="1"/>
          </p:cNvSpPr>
          <p:nvPr>
            <p:ph type="body" idx="1"/>
          </p:nvPr>
        </p:nvSpPr>
        <p:spPr>
          <a:xfrm>
            <a:off x="423863" y="1687515"/>
            <a:ext cx="11344200" cy="4181700"/>
          </a:xfrm>
          <a:prstGeom prst="rect">
            <a:avLst/>
          </a:prstGeom>
          <a:noFill/>
          <a:ln>
            <a:noFill/>
          </a:ln>
        </p:spPr>
        <p:txBody>
          <a:bodyPr spcFirstLastPara="1" wrap="square" lIns="91425" tIns="45700" rIns="91425" bIns="45700" anchor="t" anchorCtr="0">
            <a:noAutofit/>
          </a:bodyPr>
          <a:lstStyle>
            <a:lvl1pPr marL="457200" lvl="0" indent="-228600" algn="l" rtl="0">
              <a:lnSpc>
                <a:spcPct val="90000"/>
              </a:lnSpc>
              <a:spcBef>
                <a:spcPts val="1000"/>
              </a:spcBef>
              <a:spcAft>
                <a:spcPts val="0"/>
              </a:spcAft>
              <a:buClr>
                <a:schemeClr val="dk1"/>
              </a:buClr>
              <a:buSzPts val="2800"/>
              <a:buNone/>
              <a:defRPr>
                <a:latin typeface="Open Sans"/>
                <a:ea typeface="Open Sans"/>
                <a:cs typeface="Open Sans"/>
                <a:sym typeface="Open Sans"/>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0653364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8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B7C4E4-2D06-490E-9697-F8F066CE1C1F}"/>
              </a:ext>
            </a:extLst>
          </p:cNvPr>
          <p:cNvSpPr/>
          <p:nvPr userDrawn="1"/>
        </p:nvSpPr>
        <p:spPr>
          <a:xfrm>
            <a:off x="0" y="6017606"/>
            <a:ext cx="12192000" cy="527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close up of a sign&#10;&#10;Description automatically generated">
            <a:extLst>
              <a:ext uri="{FF2B5EF4-FFF2-40B4-BE49-F238E27FC236}">
                <a16:creationId xmlns:a16="http://schemas.microsoft.com/office/drawing/2014/main" id="{F140E875-7581-43F3-85AE-4FC91D736F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7350" y="6062943"/>
            <a:ext cx="997300" cy="398921"/>
          </a:xfrm>
          <a:prstGeom prst="rect">
            <a:avLst/>
          </a:prstGeom>
        </p:spPr>
      </p:pic>
      <p:sp>
        <p:nvSpPr>
          <p:cNvPr id="2" name="Title 1">
            <a:extLst>
              <a:ext uri="{FF2B5EF4-FFF2-40B4-BE49-F238E27FC236}">
                <a16:creationId xmlns:a16="http://schemas.microsoft.com/office/drawing/2014/main" id="{399221D3-8348-4325-9C95-16793EEF14CB}"/>
              </a:ext>
            </a:extLst>
          </p:cNvPr>
          <p:cNvSpPr>
            <a:spLocks noGrp="1"/>
          </p:cNvSpPr>
          <p:nvPr>
            <p:ph type="title" hasCustomPrompt="1"/>
          </p:nvPr>
        </p:nvSpPr>
        <p:spPr>
          <a:xfrm>
            <a:off x="712380" y="153230"/>
            <a:ext cx="11121657" cy="751350"/>
          </a:xfrm>
        </p:spPr>
        <p:txBody>
          <a:bodyPr>
            <a:normAutofit/>
          </a:bodyPr>
          <a:lstStyle>
            <a:lvl1pPr algn="l">
              <a:defRPr sz="3600">
                <a:solidFill>
                  <a:schemeClr val="accent1"/>
                </a:solidFill>
                <a:latin typeface="+mn-lt"/>
              </a:defRPr>
            </a:lvl1pPr>
          </a:lstStyle>
          <a:p>
            <a:r>
              <a:rPr lang="en-US" dirty="0"/>
              <a:t>Click to add header</a:t>
            </a:r>
          </a:p>
        </p:txBody>
      </p:sp>
      <p:sp>
        <p:nvSpPr>
          <p:cNvPr id="3" name="Content Placeholder 2">
            <a:extLst>
              <a:ext uri="{FF2B5EF4-FFF2-40B4-BE49-F238E27FC236}">
                <a16:creationId xmlns:a16="http://schemas.microsoft.com/office/drawing/2014/main" id="{A5456EDC-1A10-41B1-8C8A-3A9DA51A432F}"/>
              </a:ext>
            </a:extLst>
          </p:cNvPr>
          <p:cNvSpPr>
            <a:spLocks noGrp="1"/>
          </p:cNvSpPr>
          <p:nvPr>
            <p:ph idx="1"/>
          </p:nvPr>
        </p:nvSpPr>
        <p:spPr>
          <a:xfrm>
            <a:off x="712380" y="1495651"/>
            <a:ext cx="10623762" cy="4351338"/>
          </a:xfrm>
          <a:prstGeom prst="rect">
            <a:avLst/>
          </a:prstGeom>
        </p:spPr>
        <p:txBody>
          <a:bodyPr/>
          <a:lstStyle>
            <a:lvl1pPr>
              <a:buClr>
                <a:schemeClr val="accent2"/>
              </a:buClr>
              <a:defRPr>
                <a:solidFill>
                  <a:schemeClr val="accent1"/>
                </a:solidFill>
              </a:defRPr>
            </a:lvl1pPr>
            <a:lvl2pPr>
              <a:buClr>
                <a:schemeClr val="accent2"/>
              </a:buClr>
              <a:defRPr>
                <a:solidFill>
                  <a:schemeClr val="accent1"/>
                </a:solidFill>
              </a:defRPr>
            </a:lvl2pPr>
            <a:lvl3pPr>
              <a:buClr>
                <a:schemeClr val="accent2"/>
              </a:buClr>
              <a:defRPr>
                <a:solidFill>
                  <a:schemeClr val="accent1"/>
                </a:solidFill>
              </a:defRPr>
            </a:lvl3pPr>
            <a:lvl4pPr>
              <a:buClr>
                <a:schemeClr val="accent2"/>
              </a:buClr>
              <a:defRPr>
                <a:solidFill>
                  <a:schemeClr val="accent1"/>
                </a:solidFill>
              </a:defRPr>
            </a:lvl4pPr>
            <a:lvl5pPr>
              <a:buClr>
                <a:schemeClr val="accent2"/>
              </a:buClr>
              <a:defRPr>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D5EBFA53-3D67-304C-8BAB-F461F2DE5244}"/>
              </a:ext>
            </a:extLst>
          </p:cNvPr>
          <p:cNvSpPr/>
          <p:nvPr userDrawn="1"/>
        </p:nvSpPr>
        <p:spPr>
          <a:xfrm>
            <a:off x="0" y="6502622"/>
            <a:ext cx="12192000" cy="123465"/>
          </a:xfrm>
          <a:prstGeom prst="rect">
            <a:avLst/>
          </a:prstGeom>
          <a:solidFill>
            <a:srgbClr val="F16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A518B"/>
              </a:solidFill>
            </a:endParaRPr>
          </a:p>
        </p:txBody>
      </p:sp>
      <p:sp>
        <p:nvSpPr>
          <p:cNvPr id="11" name="Footer Placeholder 4">
            <a:extLst>
              <a:ext uri="{FF2B5EF4-FFF2-40B4-BE49-F238E27FC236}">
                <a16:creationId xmlns:a16="http://schemas.microsoft.com/office/drawing/2014/main" id="{E08215F0-AC27-C64F-9348-60129EF4301B}"/>
              </a:ext>
            </a:extLst>
          </p:cNvPr>
          <p:cNvSpPr>
            <a:spLocks noGrp="1"/>
          </p:cNvSpPr>
          <p:nvPr>
            <p:ph type="ftr" sz="quarter" idx="3"/>
          </p:nvPr>
        </p:nvSpPr>
        <p:spPr>
          <a:xfrm>
            <a:off x="4038600" y="6544338"/>
            <a:ext cx="41148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dirty="0"/>
          </a:p>
        </p:txBody>
      </p:sp>
      <p:sp>
        <p:nvSpPr>
          <p:cNvPr id="12" name="Date Placeholder 3">
            <a:extLst>
              <a:ext uri="{FF2B5EF4-FFF2-40B4-BE49-F238E27FC236}">
                <a16:creationId xmlns:a16="http://schemas.microsoft.com/office/drawing/2014/main" id="{0112C45B-F787-7C43-BB07-B21494642665}"/>
              </a:ext>
            </a:extLst>
          </p:cNvPr>
          <p:cNvSpPr>
            <a:spLocks noGrp="1"/>
          </p:cNvSpPr>
          <p:nvPr>
            <p:ph type="dt" sz="half" idx="2"/>
          </p:nvPr>
        </p:nvSpPr>
        <p:spPr>
          <a:xfrm>
            <a:off x="238125" y="6537963"/>
            <a:ext cx="27432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endParaRPr lang="en-US" dirty="0"/>
          </a:p>
        </p:txBody>
      </p:sp>
      <p:sp>
        <p:nvSpPr>
          <p:cNvPr id="13" name="Slide Number Placeholder 5">
            <a:extLst>
              <a:ext uri="{FF2B5EF4-FFF2-40B4-BE49-F238E27FC236}">
                <a16:creationId xmlns:a16="http://schemas.microsoft.com/office/drawing/2014/main" id="{4FB4E1D8-148E-BB46-8227-70333E5A731A}"/>
              </a:ext>
            </a:extLst>
          </p:cNvPr>
          <p:cNvSpPr>
            <a:spLocks noGrp="1"/>
          </p:cNvSpPr>
          <p:nvPr>
            <p:ph type="sldNum" sz="quarter" idx="4"/>
          </p:nvPr>
        </p:nvSpPr>
        <p:spPr>
          <a:xfrm>
            <a:off x="9210675" y="6529126"/>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9C126A4-BD19-47E2-8A0E-0DE1B9D8C925}" type="slidenum">
              <a:rPr lang="en-US" smtClean="0"/>
              <a:pPr/>
              <a:t>‹#›</a:t>
            </a:fld>
            <a:endParaRPr lang="en-US" dirty="0"/>
          </a:p>
        </p:txBody>
      </p:sp>
    </p:spTree>
    <p:extLst>
      <p:ext uri="{BB962C8B-B14F-4D97-AF65-F5344CB8AC3E}">
        <p14:creationId xmlns:p14="http://schemas.microsoft.com/office/powerpoint/2010/main" val="155571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BC195-5FD3-0C00-2871-CBC54B4FBB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11C1A3-DEF8-33D1-6B7E-3C19980506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8A76DC-DB5B-46DD-3E32-A40D6F840216}"/>
              </a:ext>
            </a:extLst>
          </p:cNvPr>
          <p:cNvSpPr>
            <a:spLocks noGrp="1"/>
          </p:cNvSpPr>
          <p:nvPr>
            <p:ph type="dt" sz="half" idx="10"/>
          </p:nvPr>
        </p:nvSpPr>
        <p:spPr/>
        <p:txBody>
          <a:bodyPr/>
          <a:lstStyle/>
          <a:p>
            <a:fld id="{DFC8A6C5-8A34-469F-815A-8BF1865B45F3}" type="datetimeFigureOut">
              <a:rPr lang="en-US" smtClean="0"/>
              <a:t>9/28/2022</a:t>
            </a:fld>
            <a:endParaRPr lang="en-US"/>
          </a:p>
        </p:txBody>
      </p:sp>
      <p:sp>
        <p:nvSpPr>
          <p:cNvPr id="5" name="Footer Placeholder 4">
            <a:extLst>
              <a:ext uri="{FF2B5EF4-FFF2-40B4-BE49-F238E27FC236}">
                <a16:creationId xmlns:a16="http://schemas.microsoft.com/office/drawing/2014/main" id="{10B2E4C9-76E5-6BB8-4501-5A9D7B2A19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C37E4C-AEB2-EB62-3969-398314B3EDFF}"/>
              </a:ext>
            </a:extLst>
          </p:cNvPr>
          <p:cNvSpPr>
            <a:spLocks noGrp="1"/>
          </p:cNvSpPr>
          <p:nvPr>
            <p:ph type="sldNum" sz="quarter" idx="12"/>
          </p:nvPr>
        </p:nvSpPr>
        <p:spPr/>
        <p:txBody>
          <a:bodyPr/>
          <a:lstStyle/>
          <a:p>
            <a:fld id="{2B6C814A-A225-4360-957D-81FDE52B30BF}" type="slidenum">
              <a:rPr lang="en-US" smtClean="0"/>
              <a:t>‹#›</a:t>
            </a:fld>
            <a:endParaRPr lang="en-US"/>
          </a:p>
        </p:txBody>
      </p:sp>
    </p:spTree>
    <p:extLst>
      <p:ext uri="{BB962C8B-B14F-4D97-AF65-F5344CB8AC3E}">
        <p14:creationId xmlns:p14="http://schemas.microsoft.com/office/powerpoint/2010/main" val="904799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B0D92-984C-8E5D-3261-3C1341FAB6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6428C5-8103-7DEB-E7D1-FFED0E8A23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5C1B2C-6B1B-EB8C-F088-8FFE2585BA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B9D192-9774-A0F6-1676-B1781981FB11}"/>
              </a:ext>
            </a:extLst>
          </p:cNvPr>
          <p:cNvSpPr>
            <a:spLocks noGrp="1"/>
          </p:cNvSpPr>
          <p:nvPr>
            <p:ph type="dt" sz="half" idx="10"/>
          </p:nvPr>
        </p:nvSpPr>
        <p:spPr/>
        <p:txBody>
          <a:bodyPr/>
          <a:lstStyle/>
          <a:p>
            <a:fld id="{DFC8A6C5-8A34-469F-815A-8BF1865B45F3}" type="datetimeFigureOut">
              <a:rPr lang="en-US" smtClean="0"/>
              <a:t>9/28/2022</a:t>
            </a:fld>
            <a:endParaRPr lang="en-US"/>
          </a:p>
        </p:txBody>
      </p:sp>
      <p:sp>
        <p:nvSpPr>
          <p:cNvPr id="6" name="Footer Placeholder 5">
            <a:extLst>
              <a:ext uri="{FF2B5EF4-FFF2-40B4-BE49-F238E27FC236}">
                <a16:creationId xmlns:a16="http://schemas.microsoft.com/office/drawing/2014/main" id="{6E91F99C-2505-B9DC-BA21-D911AEC76B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5035D1-D0ED-C08C-2A1D-3322F045CB0B}"/>
              </a:ext>
            </a:extLst>
          </p:cNvPr>
          <p:cNvSpPr>
            <a:spLocks noGrp="1"/>
          </p:cNvSpPr>
          <p:nvPr>
            <p:ph type="sldNum" sz="quarter" idx="12"/>
          </p:nvPr>
        </p:nvSpPr>
        <p:spPr/>
        <p:txBody>
          <a:bodyPr/>
          <a:lstStyle/>
          <a:p>
            <a:fld id="{2B6C814A-A225-4360-957D-81FDE52B30BF}" type="slidenum">
              <a:rPr lang="en-US" smtClean="0"/>
              <a:t>‹#›</a:t>
            </a:fld>
            <a:endParaRPr lang="en-US"/>
          </a:p>
        </p:txBody>
      </p:sp>
    </p:spTree>
    <p:extLst>
      <p:ext uri="{BB962C8B-B14F-4D97-AF65-F5344CB8AC3E}">
        <p14:creationId xmlns:p14="http://schemas.microsoft.com/office/powerpoint/2010/main" val="3604892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3C9FE-0503-2B25-1CC1-2E37345977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083615-7024-209C-B6A7-85282C2C94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BBCEF4-84D0-D7D8-EED7-FD45775B81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A42FFF-05A2-1556-1034-5585974E25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4807C6-1362-0F25-9B1D-BAA76AF641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20F4A8-40DC-13F5-5F22-4E37DC6FC4CB}"/>
              </a:ext>
            </a:extLst>
          </p:cNvPr>
          <p:cNvSpPr>
            <a:spLocks noGrp="1"/>
          </p:cNvSpPr>
          <p:nvPr>
            <p:ph type="dt" sz="half" idx="10"/>
          </p:nvPr>
        </p:nvSpPr>
        <p:spPr/>
        <p:txBody>
          <a:bodyPr/>
          <a:lstStyle/>
          <a:p>
            <a:fld id="{DFC8A6C5-8A34-469F-815A-8BF1865B45F3}" type="datetimeFigureOut">
              <a:rPr lang="en-US" smtClean="0"/>
              <a:t>9/28/2022</a:t>
            </a:fld>
            <a:endParaRPr lang="en-US"/>
          </a:p>
        </p:txBody>
      </p:sp>
      <p:sp>
        <p:nvSpPr>
          <p:cNvPr id="8" name="Footer Placeholder 7">
            <a:extLst>
              <a:ext uri="{FF2B5EF4-FFF2-40B4-BE49-F238E27FC236}">
                <a16:creationId xmlns:a16="http://schemas.microsoft.com/office/drawing/2014/main" id="{770DEDA7-EE7F-AC97-EEE2-60F8330203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1AACA7-D3D3-17C4-313C-514F68E135EE}"/>
              </a:ext>
            </a:extLst>
          </p:cNvPr>
          <p:cNvSpPr>
            <a:spLocks noGrp="1"/>
          </p:cNvSpPr>
          <p:nvPr>
            <p:ph type="sldNum" sz="quarter" idx="12"/>
          </p:nvPr>
        </p:nvSpPr>
        <p:spPr/>
        <p:txBody>
          <a:bodyPr/>
          <a:lstStyle/>
          <a:p>
            <a:fld id="{2B6C814A-A225-4360-957D-81FDE52B30BF}" type="slidenum">
              <a:rPr lang="en-US" smtClean="0"/>
              <a:t>‹#›</a:t>
            </a:fld>
            <a:endParaRPr lang="en-US"/>
          </a:p>
        </p:txBody>
      </p:sp>
    </p:spTree>
    <p:extLst>
      <p:ext uri="{BB962C8B-B14F-4D97-AF65-F5344CB8AC3E}">
        <p14:creationId xmlns:p14="http://schemas.microsoft.com/office/powerpoint/2010/main" val="749989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F660E-F235-090A-6125-382E45AA79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33A17A-E0BE-D3A8-2D0A-9FF4B1D6B02E}"/>
              </a:ext>
            </a:extLst>
          </p:cNvPr>
          <p:cNvSpPr>
            <a:spLocks noGrp="1"/>
          </p:cNvSpPr>
          <p:nvPr>
            <p:ph type="dt" sz="half" idx="10"/>
          </p:nvPr>
        </p:nvSpPr>
        <p:spPr/>
        <p:txBody>
          <a:bodyPr/>
          <a:lstStyle/>
          <a:p>
            <a:fld id="{DFC8A6C5-8A34-469F-815A-8BF1865B45F3}" type="datetimeFigureOut">
              <a:rPr lang="en-US" smtClean="0"/>
              <a:t>9/28/2022</a:t>
            </a:fld>
            <a:endParaRPr lang="en-US"/>
          </a:p>
        </p:txBody>
      </p:sp>
      <p:sp>
        <p:nvSpPr>
          <p:cNvPr id="4" name="Footer Placeholder 3">
            <a:extLst>
              <a:ext uri="{FF2B5EF4-FFF2-40B4-BE49-F238E27FC236}">
                <a16:creationId xmlns:a16="http://schemas.microsoft.com/office/drawing/2014/main" id="{2E3B9757-A28C-858A-0CC1-FD9B86BECE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B6868B-541F-9F32-30F7-F178293CA2DC}"/>
              </a:ext>
            </a:extLst>
          </p:cNvPr>
          <p:cNvSpPr>
            <a:spLocks noGrp="1"/>
          </p:cNvSpPr>
          <p:nvPr>
            <p:ph type="sldNum" sz="quarter" idx="12"/>
          </p:nvPr>
        </p:nvSpPr>
        <p:spPr/>
        <p:txBody>
          <a:bodyPr/>
          <a:lstStyle/>
          <a:p>
            <a:fld id="{2B6C814A-A225-4360-957D-81FDE52B30BF}" type="slidenum">
              <a:rPr lang="en-US" smtClean="0"/>
              <a:t>‹#›</a:t>
            </a:fld>
            <a:endParaRPr lang="en-US"/>
          </a:p>
        </p:txBody>
      </p:sp>
    </p:spTree>
    <p:extLst>
      <p:ext uri="{BB962C8B-B14F-4D97-AF65-F5344CB8AC3E}">
        <p14:creationId xmlns:p14="http://schemas.microsoft.com/office/powerpoint/2010/main" val="419646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0D6906-500F-1EE8-9721-93DC964C31EB}"/>
              </a:ext>
            </a:extLst>
          </p:cNvPr>
          <p:cNvSpPr>
            <a:spLocks noGrp="1"/>
          </p:cNvSpPr>
          <p:nvPr>
            <p:ph type="dt" sz="half" idx="10"/>
          </p:nvPr>
        </p:nvSpPr>
        <p:spPr/>
        <p:txBody>
          <a:bodyPr/>
          <a:lstStyle/>
          <a:p>
            <a:fld id="{DFC8A6C5-8A34-469F-815A-8BF1865B45F3}" type="datetimeFigureOut">
              <a:rPr lang="en-US" smtClean="0"/>
              <a:t>9/28/2022</a:t>
            </a:fld>
            <a:endParaRPr lang="en-US"/>
          </a:p>
        </p:txBody>
      </p:sp>
      <p:sp>
        <p:nvSpPr>
          <p:cNvPr id="3" name="Footer Placeholder 2">
            <a:extLst>
              <a:ext uri="{FF2B5EF4-FFF2-40B4-BE49-F238E27FC236}">
                <a16:creationId xmlns:a16="http://schemas.microsoft.com/office/drawing/2014/main" id="{6697E894-B1D9-093A-5A27-D36572346B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A83092-B8F2-D550-D4C6-69BA8F9935F7}"/>
              </a:ext>
            </a:extLst>
          </p:cNvPr>
          <p:cNvSpPr>
            <a:spLocks noGrp="1"/>
          </p:cNvSpPr>
          <p:nvPr>
            <p:ph type="sldNum" sz="quarter" idx="12"/>
          </p:nvPr>
        </p:nvSpPr>
        <p:spPr/>
        <p:txBody>
          <a:bodyPr/>
          <a:lstStyle/>
          <a:p>
            <a:fld id="{2B6C814A-A225-4360-957D-81FDE52B30BF}" type="slidenum">
              <a:rPr lang="en-US" smtClean="0"/>
              <a:t>‹#›</a:t>
            </a:fld>
            <a:endParaRPr lang="en-US"/>
          </a:p>
        </p:txBody>
      </p:sp>
    </p:spTree>
    <p:extLst>
      <p:ext uri="{BB962C8B-B14F-4D97-AF65-F5344CB8AC3E}">
        <p14:creationId xmlns:p14="http://schemas.microsoft.com/office/powerpoint/2010/main" val="2297207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84EE0-C669-0A00-8DC3-8E80279E0C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215EE5-B0D1-98AC-D40E-B14C569C77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39D827-CD2E-AE5E-0BF6-0DCA80AAC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D955E3-5778-C7CF-979B-2AE6C59CF916}"/>
              </a:ext>
            </a:extLst>
          </p:cNvPr>
          <p:cNvSpPr>
            <a:spLocks noGrp="1"/>
          </p:cNvSpPr>
          <p:nvPr>
            <p:ph type="dt" sz="half" idx="10"/>
          </p:nvPr>
        </p:nvSpPr>
        <p:spPr/>
        <p:txBody>
          <a:bodyPr/>
          <a:lstStyle/>
          <a:p>
            <a:fld id="{DFC8A6C5-8A34-469F-815A-8BF1865B45F3}" type="datetimeFigureOut">
              <a:rPr lang="en-US" smtClean="0"/>
              <a:t>9/28/2022</a:t>
            </a:fld>
            <a:endParaRPr lang="en-US"/>
          </a:p>
        </p:txBody>
      </p:sp>
      <p:sp>
        <p:nvSpPr>
          <p:cNvPr id="6" name="Footer Placeholder 5">
            <a:extLst>
              <a:ext uri="{FF2B5EF4-FFF2-40B4-BE49-F238E27FC236}">
                <a16:creationId xmlns:a16="http://schemas.microsoft.com/office/drawing/2014/main" id="{67A845DF-7477-374A-24E1-88153C24EC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D86419-5A04-065C-96AA-57F32576318F}"/>
              </a:ext>
            </a:extLst>
          </p:cNvPr>
          <p:cNvSpPr>
            <a:spLocks noGrp="1"/>
          </p:cNvSpPr>
          <p:nvPr>
            <p:ph type="sldNum" sz="quarter" idx="12"/>
          </p:nvPr>
        </p:nvSpPr>
        <p:spPr/>
        <p:txBody>
          <a:bodyPr/>
          <a:lstStyle/>
          <a:p>
            <a:fld id="{2B6C814A-A225-4360-957D-81FDE52B30BF}" type="slidenum">
              <a:rPr lang="en-US" smtClean="0"/>
              <a:t>‹#›</a:t>
            </a:fld>
            <a:endParaRPr lang="en-US"/>
          </a:p>
        </p:txBody>
      </p:sp>
    </p:spTree>
    <p:extLst>
      <p:ext uri="{BB962C8B-B14F-4D97-AF65-F5344CB8AC3E}">
        <p14:creationId xmlns:p14="http://schemas.microsoft.com/office/powerpoint/2010/main" val="2483797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5730C-1075-8A39-33A8-FC3CE0383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85D0EA-4308-523F-F13F-79C5C682C2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E71650-20EF-8BF0-3BF8-56D7F280AB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1784BC-7869-E5D6-25B9-D720672F62CA}"/>
              </a:ext>
            </a:extLst>
          </p:cNvPr>
          <p:cNvSpPr>
            <a:spLocks noGrp="1"/>
          </p:cNvSpPr>
          <p:nvPr>
            <p:ph type="dt" sz="half" idx="10"/>
          </p:nvPr>
        </p:nvSpPr>
        <p:spPr/>
        <p:txBody>
          <a:bodyPr/>
          <a:lstStyle/>
          <a:p>
            <a:fld id="{DFC8A6C5-8A34-469F-815A-8BF1865B45F3}" type="datetimeFigureOut">
              <a:rPr lang="en-US" smtClean="0"/>
              <a:t>9/28/2022</a:t>
            </a:fld>
            <a:endParaRPr lang="en-US"/>
          </a:p>
        </p:txBody>
      </p:sp>
      <p:sp>
        <p:nvSpPr>
          <p:cNvPr id="6" name="Footer Placeholder 5">
            <a:extLst>
              <a:ext uri="{FF2B5EF4-FFF2-40B4-BE49-F238E27FC236}">
                <a16:creationId xmlns:a16="http://schemas.microsoft.com/office/drawing/2014/main" id="{D2217F72-A72A-CE16-2CD4-EE19277EFD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08D205-D372-AAB6-045C-9C93377FDEE8}"/>
              </a:ext>
            </a:extLst>
          </p:cNvPr>
          <p:cNvSpPr>
            <a:spLocks noGrp="1"/>
          </p:cNvSpPr>
          <p:nvPr>
            <p:ph type="sldNum" sz="quarter" idx="12"/>
          </p:nvPr>
        </p:nvSpPr>
        <p:spPr/>
        <p:txBody>
          <a:bodyPr/>
          <a:lstStyle/>
          <a:p>
            <a:fld id="{2B6C814A-A225-4360-957D-81FDE52B30BF}" type="slidenum">
              <a:rPr lang="en-US" smtClean="0"/>
              <a:t>‹#›</a:t>
            </a:fld>
            <a:endParaRPr lang="en-US"/>
          </a:p>
        </p:txBody>
      </p:sp>
    </p:spTree>
    <p:extLst>
      <p:ext uri="{BB962C8B-B14F-4D97-AF65-F5344CB8AC3E}">
        <p14:creationId xmlns:p14="http://schemas.microsoft.com/office/powerpoint/2010/main" val="190427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image" Target="../media/image2.pn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DAEA56-BD39-3A5D-F443-925C0BE560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66621B-FA65-715F-7749-D4E5476ABB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9A63B7-B9D2-9CC3-27B5-DAC149C365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C8A6C5-8A34-469F-815A-8BF1865B45F3}" type="datetimeFigureOut">
              <a:rPr lang="en-US" smtClean="0"/>
              <a:t>9/28/2022</a:t>
            </a:fld>
            <a:endParaRPr lang="en-US"/>
          </a:p>
        </p:txBody>
      </p:sp>
      <p:sp>
        <p:nvSpPr>
          <p:cNvPr id="5" name="Footer Placeholder 4">
            <a:extLst>
              <a:ext uri="{FF2B5EF4-FFF2-40B4-BE49-F238E27FC236}">
                <a16:creationId xmlns:a16="http://schemas.microsoft.com/office/drawing/2014/main" id="{32AE4F84-22CE-547A-B1CB-FB552165F4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AB8D37-4218-B545-7A58-01BDBDA9BD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C814A-A225-4360-957D-81FDE52B30BF}" type="slidenum">
              <a:rPr lang="en-US" smtClean="0"/>
              <a:t>‹#›</a:t>
            </a:fld>
            <a:endParaRPr lang="en-US"/>
          </a:p>
        </p:txBody>
      </p:sp>
    </p:spTree>
    <p:extLst>
      <p:ext uri="{BB962C8B-B14F-4D97-AF65-F5344CB8AC3E}">
        <p14:creationId xmlns:p14="http://schemas.microsoft.com/office/powerpoint/2010/main" val="2688758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55912" y="243951"/>
            <a:ext cx="9597887" cy="71020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529137"/>
            <a:ext cx="2743200" cy="192338"/>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5" name="Footer Placeholder 4"/>
          <p:cNvSpPr>
            <a:spLocks noGrp="1"/>
          </p:cNvSpPr>
          <p:nvPr>
            <p:ph type="ftr" sz="quarter" idx="3"/>
          </p:nvPr>
        </p:nvSpPr>
        <p:spPr>
          <a:xfrm>
            <a:off x="4038600" y="6529137"/>
            <a:ext cx="4114800" cy="192338"/>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8610600" y="6529137"/>
            <a:ext cx="2743200" cy="192338"/>
          </a:xfrm>
          <a:prstGeom prst="rect">
            <a:avLst/>
          </a:prstGeom>
        </p:spPr>
        <p:txBody>
          <a:bodyPr vert="horz" lIns="91440" tIns="45720" rIns="91440" bIns="45720" rtlCol="0" anchor="ctr"/>
          <a:lstStyle>
            <a:lvl1pPr algn="r">
              <a:defRPr sz="1200">
                <a:solidFill>
                  <a:schemeClr val="bg1"/>
                </a:solidFill>
              </a:defRPr>
            </a:lvl1pPr>
          </a:lstStyle>
          <a:p>
            <a:fld id="{0088AB57-2DBE-44A3-AE96-942C49E954BF}" type="slidenum">
              <a:rPr lang="en-US" smtClean="0"/>
              <a:pPr/>
              <a:t>‹#›</a:t>
            </a:fld>
            <a:endParaRPr lang="en-US" dirty="0"/>
          </a:p>
        </p:txBody>
      </p:sp>
    </p:spTree>
    <p:extLst>
      <p:ext uri="{BB962C8B-B14F-4D97-AF65-F5344CB8AC3E}">
        <p14:creationId xmlns:p14="http://schemas.microsoft.com/office/powerpoint/2010/main" val="18012553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hf hdr="0" ftr="0" dt="0"/>
  <p:txStyles>
    <p:titleStyle>
      <a:lvl1pPr algn="l" defTabSz="914400" rtl="0" eaLnBrk="1" latinLnBrk="0" hangingPunct="1">
        <a:lnSpc>
          <a:spcPct val="90000"/>
        </a:lnSpc>
        <a:spcBef>
          <a:spcPct val="0"/>
        </a:spcBef>
        <a:buNone/>
        <a:defRPr sz="3600" b="1" kern="1200">
          <a:solidFill>
            <a:srgbClr val="3C6EBE"/>
          </a:solidFill>
          <a:latin typeface="Calibri" panose="020F0502020204030204" pitchFamily="34" charset="0"/>
          <a:ea typeface="+mj-ea"/>
          <a:cs typeface="Calibri" panose="020F0502020204030204" pitchFamily="34" charset="0"/>
        </a:defRPr>
      </a:lvl1pPr>
    </p:titleStyle>
    <p:body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Wingdings"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5"/>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Wingdings" pitchFamily="2" charset="2"/>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Clr>
          <a:srgbClr val="C00000"/>
        </a:buClr>
        <a:buFont typeface="Wingdings" pitchFamily="2" charset="2"/>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hyperlink" Target="https://nam10.safelinks.protection.outlook.com/?url=https%3A%2F%2Fapp.smartsheet.com%2Fb%2Fpublish%3FEQBCT%3Df4b5d82938764f1f81573845021e58ed&amp;data=05%7C01%7CLuis.Garza%40tea.texas.gov%7C3571f91743e540ae8e6508da762b5dbe%7C65d6b3c3723648189613248dbd713a6f%7C0%7C0%7C637952225922152406%7CUnknown%7CTWFpbGZsb3d8eyJWIjoiMC4wLjAwMDAiLCJQIjoiV2luMzIiLCJBTiI6Ik1haWwiLCJXVCI6Mn0%3D%7C3000%7C%7C%7C&amp;sdata=1Gh7j8Siw9mx%2F6PF3ogCb8MSV9miFlJCUJWme2n8H8o%3D&amp;reserved=0" TargetMode="Externa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2" Type="http://schemas.openxmlformats.org/officeDocument/2006/relationships/hyperlink" Target="mailto:Compliance@tea.texas.gov" TargetMode="External"/><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3" Type="http://schemas.openxmlformats.org/officeDocument/2006/relationships/hyperlink" Target="mailto:texas.oese@ed.gov" TargetMode="External"/><Relationship Id="rId2" Type="http://schemas.openxmlformats.org/officeDocument/2006/relationships/hyperlink" Target="mailto:Compliance@tea.texas.gov" TargetMode="External"/><Relationship Id="rId1" Type="http://schemas.openxmlformats.org/officeDocument/2006/relationships/slideLayout" Target="../slideLayouts/slideLayout28.xml"/><Relationship Id="rId4" Type="http://schemas.openxmlformats.org/officeDocument/2006/relationships/hyperlink" Target="mailto:Compliance@tea.Texas.gov"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app.smartsheet.com/b/publish?EQBCT=f4b5d82938764f1f81573845021e58ed" TargetMode="External"/><Relationship Id="rId2" Type="http://schemas.openxmlformats.org/officeDocument/2006/relationships/hyperlink" Target="mailto:Compliance@tea.texas.gov" TargetMode="External"/><Relationship Id="rId1" Type="http://schemas.openxmlformats.org/officeDocument/2006/relationships/slideLayout" Target="../slideLayouts/slideLayout28.xml"/><Relationship Id="rId5" Type="http://schemas.openxmlformats.org/officeDocument/2006/relationships/hyperlink" Target="https://tea.texas.gov/finance-and-grants/grants/federal-fiscal-compliance-and-reporting/nclb-fiscal-compliance/arp-local-maintenance-of-equity-moequity-requirement" TargetMode="External"/><Relationship Id="rId4" Type="http://schemas.openxmlformats.org/officeDocument/2006/relationships/hyperlink" Target="https://app.smartsheet.com/b/form/9fd2d72bd6cc49ab95b3f05b8c99b0fd"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mailto:copyrights@tea.state.tx.us" TargetMode="External"/><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hyperlink" Target="mailto:Compliance@tea.texas.gov" TargetMode="External"/><Relationship Id="rId2" Type="http://schemas.openxmlformats.org/officeDocument/2006/relationships/hyperlink" Target="https://tea.texas.gov/finance-and-grants/grants/federal-fiscal-compliance-and-reporting/nclb-fiscal-compliance/arp-lea-level-maintenance-of-equity-requirement-moequity" TargetMode="Externa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530849"/>
            <a:ext cx="9576391" cy="2167848"/>
          </a:xfrm>
          <a:solidFill>
            <a:schemeClr val="bg1">
              <a:lumMod val="95000"/>
              <a:alpha val="86000"/>
            </a:schemeClr>
          </a:solidFill>
        </p:spPr>
        <p:txBody>
          <a:bodyPr>
            <a:noAutofit/>
          </a:bodyPr>
          <a:lstStyle/>
          <a:p>
            <a:r>
              <a:rPr lang="en-US"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FY 2023 LEA-level </a:t>
            </a:r>
            <a:br>
              <a:rPr lang="en-US"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Maintenance of Equity (MOEquity) </a:t>
            </a:r>
            <a:br>
              <a:rPr lang="en-US"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Tool Overview &amp; Instructions</a:t>
            </a:r>
          </a:p>
        </p:txBody>
      </p:sp>
      <p:sp>
        <p:nvSpPr>
          <p:cNvPr id="3" name="Subtitle 2"/>
          <p:cNvSpPr>
            <a:spLocks noGrp="1"/>
          </p:cNvSpPr>
          <p:nvPr>
            <p:ph type="subTitle" idx="1"/>
          </p:nvPr>
        </p:nvSpPr>
        <p:spPr>
          <a:xfrm>
            <a:off x="1524000" y="4263775"/>
            <a:ext cx="9576390" cy="452063"/>
          </a:xfrm>
          <a:solidFill>
            <a:schemeClr val="bg1">
              <a:lumMod val="95000"/>
              <a:alpha val="86000"/>
            </a:schemeClr>
          </a:solidFill>
        </p:spPr>
        <p:txBody>
          <a:bodyPr>
            <a:noAutofit/>
          </a:bodyPr>
          <a:lstStyle/>
          <a:p>
            <a:r>
              <a:rPr lang="en-US"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October 4, 2022</a:t>
            </a:r>
            <a:endParaRPr lang="en-US" sz="26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2600" dirty="0">
              <a:solidFill>
                <a:srgbClr val="3C6EBE"/>
              </a:solidFill>
              <a:latin typeface="Arial" panose="020B0604020202020204" pitchFamily="34" charset="0"/>
              <a:ea typeface="+mj-ea"/>
              <a:cs typeface="Arial" panose="020B0604020202020204" pitchFamily="34" charset="0"/>
            </a:endParaRPr>
          </a:p>
          <a:p>
            <a:r>
              <a:rPr lang="en-US" sz="2600" dirty="0">
                <a:solidFill>
                  <a:srgbClr val="3C6EBE"/>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rPr>
              <a:t>Federal Fiscal Compliance and Reporting Division</a:t>
            </a:r>
          </a:p>
        </p:txBody>
      </p:sp>
    </p:spTree>
    <p:extLst>
      <p:ext uri="{BB962C8B-B14F-4D97-AF65-F5344CB8AC3E}">
        <p14:creationId xmlns:p14="http://schemas.microsoft.com/office/powerpoint/2010/main" val="416794221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6364C-6A56-4D26-8B3C-8178724A923F}"/>
              </a:ext>
            </a:extLst>
          </p:cNvPr>
          <p:cNvSpPr>
            <a:spLocks noGrp="1"/>
          </p:cNvSpPr>
          <p:nvPr>
            <p:ph type="title"/>
          </p:nvPr>
        </p:nvSpPr>
        <p:spPr/>
        <p:txBody>
          <a:bodyPr>
            <a:norm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Plan 3: </a:t>
            </a:r>
            <a:r>
              <a:rPr lang="en-US"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a:t>
            </a: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Tool</a:t>
            </a:r>
            <a:endParaRPr lang="en-US"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16208982-F722-4165-8C23-05F04EA54D1A}"/>
              </a:ext>
            </a:extLst>
          </p:cNvPr>
          <p:cNvSpPr>
            <a:spLocks noGrp="1"/>
          </p:cNvSpPr>
          <p:nvPr>
            <p:ph type="sldNum" sz="quarter" idx="12"/>
          </p:nvPr>
        </p:nvSpPr>
        <p:spPr/>
        <p:txBody>
          <a:bodyPr/>
          <a:lstStyle/>
          <a:p>
            <a:fld id="{0088AB57-2DBE-44A3-AE96-942C49E954BF}" type="slidenum">
              <a:rPr lang="en-US" smtClean="0"/>
              <a:t>10</a:t>
            </a:fld>
            <a:endParaRPr lang="en-US" dirty="0"/>
          </a:p>
        </p:txBody>
      </p:sp>
      <p:sp>
        <p:nvSpPr>
          <p:cNvPr id="4" name="Content Placeholder 3">
            <a:extLst>
              <a:ext uri="{FF2B5EF4-FFF2-40B4-BE49-F238E27FC236}">
                <a16:creationId xmlns:a16="http://schemas.microsoft.com/office/drawing/2014/main" id="{EA1F2A0C-A757-4171-AB1B-0ED6F071F728}"/>
              </a:ext>
            </a:extLst>
          </p:cNvPr>
          <p:cNvSpPr>
            <a:spLocks noGrp="1"/>
          </p:cNvSpPr>
          <p:nvPr>
            <p:ph idx="13"/>
          </p:nvPr>
        </p:nvSpPr>
        <p:spPr>
          <a:xfrm>
            <a:off x="838200" y="1277770"/>
            <a:ext cx="10515599" cy="4302459"/>
          </a:xfrm>
        </p:spPr>
        <p:txBody>
          <a:bodyPr>
            <a:normAutofit lnSpcReduction="10000"/>
          </a:bodyPr>
          <a:lstStyle/>
          <a:p>
            <a:r>
              <a:rPr lang="en-US" b="0" dirty="0">
                <a:latin typeface="+mn-lt"/>
              </a:rPr>
              <a:t>LEAs that do not meet the USDE’s automatic exception criteria, cannot certify “no aggregate reduction,” and do not submit an exception request directly to USDE must complete the </a:t>
            </a:r>
            <a:r>
              <a:rPr lang="en-US" b="0" dirty="0" err="1">
                <a:latin typeface="+mn-lt"/>
              </a:rPr>
              <a:t>MOEquity</a:t>
            </a:r>
            <a:r>
              <a:rPr lang="en-US" b="0" dirty="0">
                <a:latin typeface="+mn-lt"/>
              </a:rPr>
              <a:t> Tool to calculate compliance.</a:t>
            </a:r>
          </a:p>
          <a:p>
            <a:pPr marL="457200" indent="-457200">
              <a:buFont typeface="Arial" panose="020B0604020202020204" pitchFamily="34" charset="0"/>
              <a:buChar char="•"/>
            </a:pPr>
            <a:r>
              <a:rPr lang="en-US" b="0" dirty="0" err="1">
                <a:latin typeface="+mn-lt"/>
              </a:rPr>
              <a:t>MOEquity</a:t>
            </a:r>
            <a:r>
              <a:rPr lang="en-US" b="0" dirty="0">
                <a:latin typeface="+mn-lt"/>
              </a:rPr>
              <a:t> Document Submission Plan survey due by </a:t>
            </a:r>
            <a:r>
              <a:rPr lang="en-US" dirty="0">
                <a:latin typeface="+mn-lt"/>
              </a:rPr>
              <a:t>December 9, 2022</a:t>
            </a:r>
          </a:p>
          <a:p>
            <a:pPr marL="457200" indent="-457200">
              <a:buFont typeface="Arial" panose="020B0604020202020204" pitchFamily="34" charset="0"/>
              <a:buChar char="•"/>
            </a:pPr>
            <a:r>
              <a:rPr lang="en-US" b="0" dirty="0">
                <a:latin typeface="+mn-lt"/>
              </a:rPr>
              <a:t>Completed </a:t>
            </a:r>
            <a:r>
              <a:rPr lang="en-US" b="0" dirty="0" err="1">
                <a:latin typeface="+mn-lt"/>
              </a:rPr>
              <a:t>MOEquity</a:t>
            </a:r>
            <a:r>
              <a:rPr lang="en-US" b="0" dirty="0">
                <a:latin typeface="+mn-lt"/>
              </a:rPr>
              <a:t> Tool must be submitted to GFFC Reports and Data Collections by </a:t>
            </a:r>
            <a:r>
              <a:rPr lang="en-US" dirty="0">
                <a:latin typeface="+mn-lt"/>
              </a:rPr>
              <a:t>January 27, 2023</a:t>
            </a:r>
          </a:p>
          <a:p>
            <a:pPr marL="457200" indent="-457200">
              <a:buFont typeface="Arial" panose="020B0604020202020204" pitchFamily="34" charset="0"/>
              <a:buChar char="•"/>
            </a:pPr>
            <a:r>
              <a:rPr lang="en-US" b="0" dirty="0">
                <a:latin typeface="+mn-lt"/>
              </a:rPr>
              <a:t>Today’s </a:t>
            </a:r>
            <a:r>
              <a:rPr lang="en-US" b="0" dirty="0" err="1">
                <a:latin typeface="+mn-lt"/>
              </a:rPr>
              <a:t>MOEquity</a:t>
            </a:r>
            <a:r>
              <a:rPr lang="en-US" b="0" dirty="0">
                <a:latin typeface="+mn-lt"/>
              </a:rPr>
              <a:t> Tool training session focused specifically on tool completion and submission of all required data</a:t>
            </a:r>
            <a:endParaRPr lang="en-US" b="0" dirty="0"/>
          </a:p>
        </p:txBody>
      </p:sp>
      <p:sp>
        <p:nvSpPr>
          <p:cNvPr id="5" name="TextBox 4">
            <a:extLst>
              <a:ext uri="{FF2B5EF4-FFF2-40B4-BE49-F238E27FC236}">
                <a16:creationId xmlns:a16="http://schemas.microsoft.com/office/drawing/2014/main" id="{B72BC24E-BF17-4DF9-A523-FF97C1FDD936}"/>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1951614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2B7F2-DACB-4433-9B55-6A64E2B58E6F}"/>
              </a:ext>
            </a:extLst>
          </p:cNvPr>
          <p:cNvSpPr>
            <a:spLocks noGrp="1"/>
          </p:cNvSpPr>
          <p:nvPr>
            <p:ph type="title"/>
          </p:nvPr>
        </p:nvSpPr>
        <p:spPr>
          <a:xfrm>
            <a:off x="1755912" y="243951"/>
            <a:ext cx="10100466" cy="710206"/>
          </a:xfrm>
        </p:spPr>
        <p:txBody>
          <a:bodyPr>
            <a:no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Meeting </a:t>
            </a:r>
            <a:r>
              <a:rPr lang="en-US"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a:t>
            </a: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by Tool Completion</a:t>
            </a:r>
          </a:p>
        </p:txBody>
      </p:sp>
      <p:sp>
        <p:nvSpPr>
          <p:cNvPr id="3" name="Slide Number Placeholder 2">
            <a:extLst>
              <a:ext uri="{FF2B5EF4-FFF2-40B4-BE49-F238E27FC236}">
                <a16:creationId xmlns:a16="http://schemas.microsoft.com/office/drawing/2014/main" id="{06C4AED3-AAEC-4631-8726-C6DC889D0881}"/>
              </a:ext>
            </a:extLst>
          </p:cNvPr>
          <p:cNvSpPr>
            <a:spLocks noGrp="1"/>
          </p:cNvSpPr>
          <p:nvPr>
            <p:ph type="sldNum" sz="quarter" idx="12"/>
          </p:nvPr>
        </p:nvSpPr>
        <p:spPr/>
        <p:txBody>
          <a:bodyPr/>
          <a:lstStyle/>
          <a:p>
            <a:fld id="{0088AB57-2DBE-44A3-AE96-942C49E954BF}" type="slidenum">
              <a:rPr lang="en-US" smtClean="0"/>
              <a:t>11</a:t>
            </a:fld>
            <a:endParaRPr lang="en-US" dirty="0"/>
          </a:p>
        </p:txBody>
      </p:sp>
      <p:sp>
        <p:nvSpPr>
          <p:cNvPr id="4" name="Content Placeholder 3">
            <a:extLst>
              <a:ext uri="{FF2B5EF4-FFF2-40B4-BE49-F238E27FC236}">
                <a16:creationId xmlns:a16="http://schemas.microsoft.com/office/drawing/2014/main" id="{03D4AE0F-95D9-4876-BA18-2CEF719A2F25}"/>
              </a:ext>
            </a:extLst>
          </p:cNvPr>
          <p:cNvSpPr>
            <a:spLocks noGrp="1"/>
          </p:cNvSpPr>
          <p:nvPr>
            <p:ph idx="13"/>
          </p:nvPr>
        </p:nvSpPr>
        <p:spPr>
          <a:xfrm>
            <a:off x="838201" y="1424933"/>
            <a:ext cx="10515599" cy="4302459"/>
          </a:xfrm>
        </p:spPr>
        <p:txBody>
          <a:bodyPr>
            <a:normAutofit fontScale="92500" lnSpcReduction="20000"/>
          </a:bodyPr>
          <a:lstStyle/>
          <a:p>
            <a:pPr marL="0" marR="0">
              <a:lnSpc>
                <a:spcPct val="100000"/>
              </a:lnSpc>
              <a:spcBef>
                <a:spcPts val="0"/>
              </a:spcBef>
            </a:pPr>
            <a:r>
              <a:rPr lang="en-US" sz="3000" dirty="0">
                <a:effectLst/>
                <a:latin typeface="+mn-lt"/>
                <a:ea typeface="Calibri" panose="020F0502020204030204" pitchFamily="34" charset="0"/>
                <a:cs typeface="Times New Roman" panose="02020603050405020304" pitchFamily="18" charset="0"/>
              </a:rPr>
              <a:t>LEA must meet two tests. </a:t>
            </a:r>
            <a:r>
              <a:rPr lang="en-US" sz="3000" b="0" dirty="0">
                <a:effectLst/>
                <a:latin typeface="+mn-lt"/>
                <a:ea typeface="Times New Roman" panose="02020603050405020304" pitchFamily="18" charset="0"/>
              </a:rPr>
              <a:t>ARP section 2004(c) prohibits an LEA that receives ARP ESSER funds from doing either of the following in FY 2022 or FY 2023</a:t>
            </a:r>
            <a:r>
              <a:rPr lang="en-US" sz="3000" b="0" dirty="0">
                <a:effectLst/>
                <a:latin typeface="+mn-lt"/>
                <a:ea typeface="Calibri" panose="020F0502020204030204" pitchFamily="34" charset="0"/>
              </a:rPr>
              <a:t>: </a:t>
            </a:r>
          </a:p>
          <a:p>
            <a:pPr marL="0" marR="0">
              <a:lnSpc>
                <a:spcPct val="100000"/>
              </a:lnSpc>
              <a:spcBef>
                <a:spcPts val="0"/>
              </a:spcBef>
            </a:pPr>
            <a:endParaRPr lang="en-US" sz="3000" b="0" dirty="0">
              <a:effectLst/>
              <a:latin typeface="+mn-lt"/>
              <a:ea typeface="Calibri" panose="020F0502020204030204" pitchFamily="34" charset="0"/>
            </a:endParaRPr>
          </a:p>
          <a:p>
            <a:pPr marL="342900" marR="0" lvl="0" indent="-342900">
              <a:lnSpc>
                <a:spcPct val="100000"/>
              </a:lnSpc>
              <a:spcBef>
                <a:spcPts val="0"/>
              </a:spcBef>
              <a:buFont typeface="Symbol" panose="05050102010706020507" pitchFamily="18" charset="2"/>
              <a:buChar char=""/>
            </a:pPr>
            <a:r>
              <a:rPr lang="en-US" sz="3000" b="0" dirty="0">
                <a:effectLst/>
                <a:latin typeface="+mn-lt"/>
                <a:ea typeface="Times New Roman" panose="02020603050405020304" pitchFamily="18" charset="0"/>
              </a:rPr>
              <a:t>Reducing combined </a:t>
            </a:r>
            <a:r>
              <a:rPr lang="en-US" sz="3000" dirty="0">
                <a:effectLst/>
                <a:latin typeface="+mn-lt"/>
                <a:ea typeface="Times New Roman" panose="02020603050405020304" pitchFamily="18" charset="0"/>
              </a:rPr>
              <a:t>state and local per-pupil funding </a:t>
            </a:r>
            <a:r>
              <a:rPr lang="en-US" sz="3000" b="0" dirty="0">
                <a:effectLst/>
                <a:latin typeface="+mn-lt"/>
                <a:ea typeface="Times New Roman" panose="02020603050405020304" pitchFamily="18" charset="0"/>
              </a:rPr>
              <a:t>for any high-poverty campus by an amount that exceeds the total reduction, if any, of combined state and local per-pupil funding for all campuses in the LEA</a:t>
            </a:r>
            <a:r>
              <a:rPr lang="en-US" sz="3000" b="0" dirty="0">
                <a:effectLst/>
                <a:latin typeface="+mn-lt"/>
                <a:ea typeface="Calibri" panose="020F0502020204030204" pitchFamily="34" charset="0"/>
              </a:rPr>
              <a:t>. </a:t>
            </a:r>
          </a:p>
          <a:p>
            <a:pPr marL="342900" marR="0" lvl="0" indent="-342900">
              <a:lnSpc>
                <a:spcPct val="100000"/>
              </a:lnSpc>
              <a:spcBef>
                <a:spcPts val="0"/>
              </a:spcBef>
              <a:buFont typeface="Symbol" panose="05050102010706020507" pitchFamily="18" charset="2"/>
              <a:buChar char=""/>
            </a:pPr>
            <a:endParaRPr lang="en-US" sz="3000" b="0" dirty="0">
              <a:effectLst/>
              <a:latin typeface="+mn-lt"/>
              <a:ea typeface="Calibri" panose="020F0502020204030204" pitchFamily="34" charset="0"/>
            </a:endParaRPr>
          </a:p>
          <a:p>
            <a:pPr marL="342900" indent="-342900">
              <a:lnSpc>
                <a:spcPct val="100000"/>
              </a:lnSpc>
              <a:spcBef>
                <a:spcPts val="0"/>
              </a:spcBef>
              <a:buFont typeface="Symbol" panose="05050102010706020507" pitchFamily="18" charset="2"/>
              <a:buChar char=""/>
            </a:pPr>
            <a:r>
              <a:rPr lang="en-US" sz="3000" b="0" dirty="0">
                <a:effectLst/>
                <a:latin typeface="+mn-lt"/>
                <a:ea typeface="Times New Roman" panose="02020603050405020304" pitchFamily="18" charset="0"/>
              </a:rPr>
              <a:t>Reducing the number of </a:t>
            </a:r>
            <a:r>
              <a:rPr lang="en-US" sz="3000" dirty="0">
                <a:effectLst/>
                <a:latin typeface="+mn-lt"/>
                <a:ea typeface="Times New Roman" panose="02020603050405020304" pitchFamily="18" charset="0"/>
              </a:rPr>
              <a:t>FTE staff per-pupil </a:t>
            </a:r>
            <a:r>
              <a:rPr lang="en-US" sz="3000" b="0" dirty="0">
                <a:effectLst/>
                <a:latin typeface="+mn-lt"/>
                <a:ea typeface="Times New Roman" panose="02020603050405020304" pitchFamily="18" charset="0"/>
              </a:rPr>
              <a:t>in any high-poverty campus by an amount that exceeds the total reduction, if any, of FTE staff per-pupil in all campuses in the LEA</a:t>
            </a:r>
            <a:r>
              <a:rPr lang="en-US" sz="3000" b="0" dirty="0">
                <a:effectLst/>
                <a:latin typeface="+mn-lt"/>
                <a:ea typeface="Calibri" panose="020F0502020204030204" pitchFamily="34" charset="0"/>
              </a:rPr>
              <a:t>. </a:t>
            </a:r>
          </a:p>
          <a:p>
            <a:endParaRPr lang="en-US" dirty="0"/>
          </a:p>
        </p:txBody>
      </p:sp>
      <p:sp>
        <p:nvSpPr>
          <p:cNvPr id="5" name="TextBox 4">
            <a:extLst>
              <a:ext uri="{FF2B5EF4-FFF2-40B4-BE49-F238E27FC236}">
                <a16:creationId xmlns:a16="http://schemas.microsoft.com/office/drawing/2014/main" id="{2EB08F39-E622-4FF2-B925-75FB44494828}"/>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3846952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DDF68-D908-45A7-AEF8-80BCEBE36DB4}"/>
              </a:ext>
            </a:extLst>
          </p:cNvPr>
          <p:cNvSpPr>
            <a:spLocks noGrp="1"/>
          </p:cNvSpPr>
          <p:nvPr>
            <p:ph type="title"/>
          </p:nvPr>
        </p:nvSpPr>
        <p:spPr>
          <a:xfrm>
            <a:off x="1755912" y="243951"/>
            <a:ext cx="10059369" cy="710206"/>
          </a:xfrm>
        </p:spPr>
        <p:txBody>
          <a:bodyPr>
            <a:norm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Identifying “High-Poverty” Campuses</a:t>
            </a:r>
          </a:p>
        </p:txBody>
      </p:sp>
      <p:sp>
        <p:nvSpPr>
          <p:cNvPr id="3" name="Slide Number Placeholder 2">
            <a:extLst>
              <a:ext uri="{FF2B5EF4-FFF2-40B4-BE49-F238E27FC236}">
                <a16:creationId xmlns:a16="http://schemas.microsoft.com/office/drawing/2014/main" id="{A1F3B459-25BC-47D8-894E-1527C858252B}"/>
              </a:ext>
            </a:extLst>
          </p:cNvPr>
          <p:cNvSpPr>
            <a:spLocks noGrp="1"/>
          </p:cNvSpPr>
          <p:nvPr>
            <p:ph type="sldNum" sz="quarter" idx="12"/>
          </p:nvPr>
        </p:nvSpPr>
        <p:spPr/>
        <p:txBody>
          <a:bodyPr/>
          <a:lstStyle/>
          <a:p>
            <a:fld id="{0088AB57-2DBE-44A3-AE96-942C49E954BF}" type="slidenum">
              <a:rPr lang="en-US" smtClean="0"/>
              <a:t>12</a:t>
            </a:fld>
            <a:endParaRPr lang="en-US" dirty="0"/>
          </a:p>
        </p:txBody>
      </p:sp>
      <p:sp>
        <p:nvSpPr>
          <p:cNvPr id="4" name="Content Placeholder 3">
            <a:extLst>
              <a:ext uri="{FF2B5EF4-FFF2-40B4-BE49-F238E27FC236}">
                <a16:creationId xmlns:a16="http://schemas.microsoft.com/office/drawing/2014/main" id="{1C0CE91F-F8DC-4E97-9E5A-CD9EEC50A54B}"/>
              </a:ext>
            </a:extLst>
          </p:cNvPr>
          <p:cNvSpPr>
            <a:spLocks noGrp="1"/>
          </p:cNvSpPr>
          <p:nvPr>
            <p:ph idx="13"/>
          </p:nvPr>
        </p:nvSpPr>
        <p:spPr>
          <a:xfrm>
            <a:off x="838200" y="1277770"/>
            <a:ext cx="10515599" cy="4302459"/>
          </a:xfrm>
        </p:spPr>
        <p:txBody>
          <a:bodyPr/>
          <a:lstStyle/>
          <a:p>
            <a:pPr marL="285750" indent="-285750">
              <a:buFont typeface="Arial" panose="020B0604020202020204" pitchFamily="34" charset="0"/>
              <a:buChar char="•"/>
            </a:pPr>
            <a:endParaRPr lang="en-US" b="0" dirty="0">
              <a:solidFill>
                <a:srgbClr val="000000"/>
              </a:solidFill>
              <a:latin typeface="+mn-lt"/>
              <a:ea typeface="Calibri" panose="020F0502020204030204" pitchFamily="34" charset="0"/>
            </a:endParaRPr>
          </a:p>
          <a:p>
            <a:pPr marL="285750" indent="-285750">
              <a:buFont typeface="Arial" panose="020B0604020202020204" pitchFamily="34" charset="0"/>
              <a:buChar char="•"/>
            </a:pPr>
            <a:r>
              <a:rPr lang="en-US" b="0" dirty="0">
                <a:solidFill>
                  <a:srgbClr val="000000"/>
                </a:solidFill>
                <a:latin typeface="+mn-lt"/>
                <a:ea typeface="Calibri" panose="020F0502020204030204" pitchFamily="34" charset="0"/>
              </a:rPr>
              <a:t>Campuses</a:t>
            </a:r>
            <a:r>
              <a:rPr lang="en-US" b="0" dirty="0">
                <a:solidFill>
                  <a:srgbClr val="000000"/>
                </a:solidFill>
                <a:effectLst/>
                <a:latin typeface="+mn-lt"/>
                <a:ea typeface="Calibri" panose="020F0502020204030204" pitchFamily="34" charset="0"/>
              </a:rPr>
              <a:t> that are in the highest quartile (top 25 percent) of campuses served by the LEA based on the percentage of economically disadvantaged students at the campus. </a:t>
            </a:r>
          </a:p>
          <a:p>
            <a:pPr marL="285750" indent="-285750">
              <a:buFont typeface="Arial" panose="020B0604020202020204" pitchFamily="34" charset="0"/>
              <a:buChar char="•"/>
            </a:pPr>
            <a:r>
              <a:rPr lang="en-US" b="0" dirty="0">
                <a:solidFill>
                  <a:srgbClr val="000000"/>
                </a:solidFill>
                <a:latin typeface="+mn-lt"/>
                <a:ea typeface="Calibri" panose="020F0502020204030204" pitchFamily="34" charset="0"/>
              </a:rPr>
              <a:t>LEAs should calculate this ranking using poverty percentage data that is consistent with </a:t>
            </a:r>
            <a:r>
              <a:rPr lang="en-US" dirty="0">
                <a:solidFill>
                  <a:srgbClr val="000000"/>
                </a:solidFill>
                <a:latin typeface="+mn-lt"/>
                <a:ea typeface="Calibri" panose="020F0502020204030204" pitchFamily="34" charset="0"/>
              </a:rPr>
              <a:t>October 2022 </a:t>
            </a:r>
            <a:r>
              <a:rPr lang="en-US" b="0" dirty="0">
                <a:solidFill>
                  <a:srgbClr val="000000"/>
                </a:solidFill>
                <a:latin typeface="+mn-lt"/>
                <a:ea typeface="Calibri" panose="020F0502020204030204" pitchFamily="34" charset="0"/>
              </a:rPr>
              <a:t>(FY 2023/School Year 2022</a:t>
            </a:r>
            <a:r>
              <a:rPr lang="en-US" b="0" dirty="0">
                <a:latin typeface="+mn-lt"/>
              </a:rPr>
              <a:t>–2023) </a:t>
            </a:r>
            <a:r>
              <a:rPr lang="en-US" dirty="0">
                <a:solidFill>
                  <a:srgbClr val="000000"/>
                </a:solidFill>
                <a:latin typeface="+mn-lt"/>
                <a:ea typeface="Calibri" panose="020F0502020204030204" pitchFamily="34" charset="0"/>
              </a:rPr>
              <a:t>PEIMS Fall snapshot </a:t>
            </a:r>
            <a:r>
              <a:rPr lang="en-US" b="0" dirty="0">
                <a:solidFill>
                  <a:srgbClr val="000000"/>
                </a:solidFill>
                <a:latin typeface="+mn-lt"/>
                <a:ea typeface="Calibri" panose="020F0502020204030204" pitchFamily="34" charset="0"/>
              </a:rPr>
              <a:t>data.</a:t>
            </a:r>
            <a:endParaRPr lang="en-US" b="0" dirty="0">
              <a:solidFill>
                <a:srgbClr val="000000"/>
              </a:solidFill>
              <a:effectLst/>
              <a:latin typeface="+mn-lt"/>
              <a:ea typeface="Calibri" panose="020F0502020204030204" pitchFamily="34" charset="0"/>
            </a:endParaRPr>
          </a:p>
          <a:p>
            <a:pPr marL="285750" indent="-285750">
              <a:buFont typeface="Arial" panose="020B0604020202020204" pitchFamily="34" charset="0"/>
              <a:buChar char="•"/>
            </a:pPr>
            <a:endParaRPr lang="en-US" b="0" dirty="0">
              <a:solidFill>
                <a:srgbClr val="000000"/>
              </a:solidFill>
              <a:effectLst/>
              <a:latin typeface="+mn-lt"/>
              <a:ea typeface="Calibri" panose="020F0502020204030204" pitchFamily="34" charset="0"/>
            </a:endParaRPr>
          </a:p>
          <a:p>
            <a:endParaRPr lang="en-US" dirty="0"/>
          </a:p>
        </p:txBody>
      </p:sp>
      <p:sp>
        <p:nvSpPr>
          <p:cNvPr id="5" name="TextBox 4">
            <a:extLst>
              <a:ext uri="{FF2B5EF4-FFF2-40B4-BE49-F238E27FC236}">
                <a16:creationId xmlns:a16="http://schemas.microsoft.com/office/drawing/2014/main" id="{00444486-A1DE-41BA-B510-EA9FC1160501}"/>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1346697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B6914-8B4F-4B41-AAB0-8670491F8DB7}"/>
              </a:ext>
            </a:extLst>
          </p:cNvPr>
          <p:cNvSpPr>
            <a:spLocks noGrp="1"/>
          </p:cNvSpPr>
          <p:nvPr>
            <p:ph type="title"/>
          </p:nvPr>
        </p:nvSpPr>
        <p:spPr/>
        <p:txBody>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LEA-level </a:t>
            </a:r>
            <a:r>
              <a:rPr lang="en-US"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a:t>
            </a: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Test Methods</a:t>
            </a:r>
          </a:p>
        </p:txBody>
      </p:sp>
      <p:sp>
        <p:nvSpPr>
          <p:cNvPr id="3" name="Slide Number Placeholder 2">
            <a:extLst>
              <a:ext uri="{FF2B5EF4-FFF2-40B4-BE49-F238E27FC236}">
                <a16:creationId xmlns:a16="http://schemas.microsoft.com/office/drawing/2014/main" id="{E521FAE1-98DE-4412-8F9D-742DBE12745B}"/>
              </a:ext>
            </a:extLst>
          </p:cNvPr>
          <p:cNvSpPr>
            <a:spLocks noGrp="1"/>
          </p:cNvSpPr>
          <p:nvPr>
            <p:ph type="sldNum" sz="quarter" idx="12"/>
          </p:nvPr>
        </p:nvSpPr>
        <p:spPr/>
        <p:txBody>
          <a:bodyPr/>
          <a:lstStyle/>
          <a:p>
            <a:fld id="{0088AB57-2DBE-44A3-AE96-942C49E954BF}" type="slidenum">
              <a:rPr lang="en-US" smtClean="0"/>
              <a:t>13</a:t>
            </a:fld>
            <a:endParaRPr lang="en-US" dirty="0"/>
          </a:p>
        </p:txBody>
      </p:sp>
      <p:sp>
        <p:nvSpPr>
          <p:cNvPr id="4" name="Content Placeholder 3">
            <a:extLst>
              <a:ext uri="{FF2B5EF4-FFF2-40B4-BE49-F238E27FC236}">
                <a16:creationId xmlns:a16="http://schemas.microsoft.com/office/drawing/2014/main" id="{FF45D008-F77E-4D16-9900-3EA58AF7FF37}"/>
              </a:ext>
            </a:extLst>
          </p:cNvPr>
          <p:cNvSpPr>
            <a:spLocks noGrp="1"/>
          </p:cNvSpPr>
          <p:nvPr>
            <p:ph idx="13"/>
          </p:nvPr>
        </p:nvSpPr>
        <p:spPr>
          <a:xfrm>
            <a:off x="838200" y="1383836"/>
            <a:ext cx="10515599" cy="4302459"/>
          </a:xfrm>
        </p:spPr>
        <p:txBody>
          <a:bodyPr>
            <a:normAutofit/>
          </a:bodyPr>
          <a:lstStyle/>
          <a:p>
            <a:r>
              <a:rPr lang="en-US" b="0" dirty="0"/>
              <a:t>An LEA may elect, consistent with the statute, to make the determination on a districtwide or grade span basis:</a:t>
            </a:r>
          </a:p>
          <a:p>
            <a:pPr marL="457200" indent="-457200">
              <a:buFont typeface="Arial" panose="020B0604020202020204" pitchFamily="34" charset="0"/>
              <a:buChar char="•"/>
            </a:pPr>
            <a:r>
              <a:rPr lang="en-US" dirty="0"/>
              <a:t>Districtwide method</a:t>
            </a:r>
            <a:r>
              <a:rPr lang="en-US" b="0" dirty="0"/>
              <a:t>: after determining the top quartile of high-poverty campuses, a comparison is made of the top quartile’s data to the districtwide averages</a:t>
            </a:r>
          </a:p>
          <a:p>
            <a:pPr marL="457200" indent="-457200">
              <a:buFont typeface="Arial" panose="020B0604020202020204" pitchFamily="34" charset="0"/>
              <a:buChar char="•"/>
            </a:pPr>
            <a:r>
              <a:rPr lang="en-US" dirty="0"/>
              <a:t>Grade span method</a:t>
            </a:r>
            <a:r>
              <a:rPr lang="en-US" b="0" dirty="0"/>
              <a:t>: after determining the number of campuses that constitute the top quartile and the highest poverty campuses within each grade span, a comparison is made of the highest poverty campuses’ data to the grade span averages</a:t>
            </a:r>
          </a:p>
        </p:txBody>
      </p:sp>
      <p:sp>
        <p:nvSpPr>
          <p:cNvPr id="5" name="TextBox 4">
            <a:extLst>
              <a:ext uri="{FF2B5EF4-FFF2-40B4-BE49-F238E27FC236}">
                <a16:creationId xmlns:a16="http://schemas.microsoft.com/office/drawing/2014/main" id="{F382B605-CDD9-44FA-AA49-104D082F8FEE}"/>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3151732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9A4AE-1BBB-44B8-A3EA-D7FA8D478124}"/>
              </a:ext>
            </a:extLst>
          </p:cNvPr>
          <p:cNvSpPr>
            <a:spLocks noGrp="1"/>
          </p:cNvSpPr>
          <p:nvPr>
            <p:ph type="title"/>
          </p:nvPr>
        </p:nvSpPr>
        <p:spPr/>
        <p:txBody>
          <a:bodyPr>
            <a:norm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Data Input &amp; Submission</a:t>
            </a:r>
          </a:p>
        </p:txBody>
      </p:sp>
      <p:sp>
        <p:nvSpPr>
          <p:cNvPr id="3" name="Slide Number Placeholder 2">
            <a:extLst>
              <a:ext uri="{FF2B5EF4-FFF2-40B4-BE49-F238E27FC236}">
                <a16:creationId xmlns:a16="http://schemas.microsoft.com/office/drawing/2014/main" id="{9EE1688D-FA93-4348-8BDC-1D8DF18224A1}"/>
              </a:ext>
            </a:extLst>
          </p:cNvPr>
          <p:cNvSpPr>
            <a:spLocks noGrp="1"/>
          </p:cNvSpPr>
          <p:nvPr>
            <p:ph type="sldNum" sz="quarter" idx="12"/>
          </p:nvPr>
        </p:nvSpPr>
        <p:spPr/>
        <p:txBody>
          <a:bodyPr/>
          <a:lstStyle/>
          <a:p>
            <a:fld id="{0088AB57-2DBE-44A3-AE96-942C49E954BF}" type="slidenum">
              <a:rPr lang="en-US" smtClean="0"/>
              <a:t>14</a:t>
            </a:fld>
            <a:endParaRPr lang="en-US" dirty="0"/>
          </a:p>
        </p:txBody>
      </p:sp>
      <p:sp>
        <p:nvSpPr>
          <p:cNvPr id="4" name="Content Placeholder 3">
            <a:extLst>
              <a:ext uri="{FF2B5EF4-FFF2-40B4-BE49-F238E27FC236}">
                <a16:creationId xmlns:a16="http://schemas.microsoft.com/office/drawing/2014/main" id="{EFCA7B0F-DBF0-49BB-9628-C201AA90D2A4}"/>
              </a:ext>
            </a:extLst>
          </p:cNvPr>
          <p:cNvSpPr>
            <a:spLocks noGrp="1"/>
          </p:cNvSpPr>
          <p:nvPr>
            <p:ph idx="13"/>
          </p:nvPr>
        </p:nvSpPr>
        <p:spPr>
          <a:xfrm>
            <a:off x="838198" y="1247686"/>
            <a:ext cx="10515599" cy="4704934"/>
          </a:xfrm>
        </p:spPr>
        <p:txBody>
          <a:bodyPr>
            <a:normAutofit lnSpcReduction="10000"/>
          </a:bodyPr>
          <a:lstStyle/>
          <a:p>
            <a:r>
              <a:rPr lang="en-US" b="0" dirty="0">
                <a:effectLst/>
                <a:latin typeface="+mn-lt"/>
                <a:ea typeface="Arial" panose="020B0604020202020204" pitchFamily="34" charset="0"/>
              </a:rPr>
              <a:t>For FY 2023, the </a:t>
            </a:r>
            <a:r>
              <a:rPr lang="en-US" b="0" dirty="0" err="1">
                <a:effectLst/>
                <a:latin typeface="+mn-lt"/>
                <a:ea typeface="Arial" panose="020B0604020202020204" pitchFamily="34" charset="0"/>
              </a:rPr>
              <a:t>MOEquity</a:t>
            </a:r>
            <a:r>
              <a:rPr lang="en-US" b="0" dirty="0">
                <a:effectLst/>
                <a:latin typeface="+mn-lt"/>
                <a:ea typeface="Arial" panose="020B0604020202020204" pitchFamily="34" charset="0"/>
              </a:rPr>
              <a:t> </a:t>
            </a:r>
            <a:r>
              <a:rPr lang="en-US" b="0" dirty="0">
                <a:latin typeface="+mn-lt"/>
                <a:ea typeface="Arial" panose="020B0604020202020204" pitchFamily="34" charset="0"/>
              </a:rPr>
              <a:t>T</a:t>
            </a:r>
            <a:r>
              <a:rPr lang="en-US" b="0" dirty="0">
                <a:effectLst/>
                <a:latin typeface="+mn-lt"/>
                <a:ea typeface="Arial" panose="020B0604020202020204" pitchFamily="34" charset="0"/>
              </a:rPr>
              <a:t>ool will </a:t>
            </a:r>
            <a:r>
              <a:rPr lang="en-US" u="sng" dirty="0">
                <a:effectLst/>
                <a:latin typeface="+mn-lt"/>
                <a:ea typeface="Arial" panose="020B0604020202020204" pitchFamily="34" charset="0"/>
              </a:rPr>
              <a:t>not</a:t>
            </a:r>
            <a:r>
              <a:rPr lang="en-US" b="0" dirty="0">
                <a:effectLst/>
                <a:latin typeface="+mn-lt"/>
                <a:ea typeface="Arial" panose="020B0604020202020204" pitchFamily="34" charset="0"/>
              </a:rPr>
              <a:t> </a:t>
            </a:r>
            <a:r>
              <a:rPr lang="en-US" b="0" dirty="0">
                <a:latin typeface="+mn-lt"/>
                <a:ea typeface="Arial" panose="020B0604020202020204" pitchFamily="34" charset="0"/>
              </a:rPr>
              <a:t>include</a:t>
            </a:r>
            <a:r>
              <a:rPr lang="en-US" b="0" dirty="0">
                <a:effectLst/>
                <a:latin typeface="+mn-lt"/>
                <a:ea typeface="Arial" panose="020B0604020202020204" pitchFamily="34" charset="0"/>
              </a:rPr>
              <a:t> any pre-populated data</a:t>
            </a:r>
            <a:endParaRPr lang="en-US" b="0" spc="-10" dirty="0">
              <a:effectLst/>
              <a:latin typeface="+mn-lt"/>
              <a:ea typeface="Arial" panose="020B0604020202020204" pitchFamily="34" charset="0"/>
            </a:endParaRPr>
          </a:p>
          <a:p>
            <a:pPr marL="457200" indent="-457200">
              <a:buFont typeface="Arial" panose="020B0604020202020204" pitchFamily="34" charset="0"/>
              <a:buChar char="•"/>
            </a:pPr>
            <a:r>
              <a:rPr lang="en-US" b="0" spc="-10" dirty="0">
                <a:latin typeface="+mn-lt"/>
              </a:rPr>
              <a:t>LEAs will input </a:t>
            </a:r>
            <a:r>
              <a:rPr lang="en-US" dirty="0">
                <a:solidFill>
                  <a:srgbClr val="000000"/>
                </a:solidFill>
                <a:latin typeface="+mn-lt"/>
                <a:ea typeface="Calibri" panose="020F0502020204030204" pitchFamily="34" charset="0"/>
              </a:rPr>
              <a:t>October 2022 </a:t>
            </a:r>
            <a:r>
              <a:rPr lang="en-US" b="0" dirty="0">
                <a:solidFill>
                  <a:srgbClr val="000000"/>
                </a:solidFill>
                <a:latin typeface="+mn-lt"/>
                <a:ea typeface="Calibri" panose="020F0502020204030204" pitchFamily="34" charset="0"/>
              </a:rPr>
              <a:t>(FY 2023/School Year 2022</a:t>
            </a:r>
            <a:r>
              <a:rPr lang="en-US" b="0" dirty="0">
                <a:latin typeface="+mn-lt"/>
              </a:rPr>
              <a:t>–2023) </a:t>
            </a:r>
            <a:r>
              <a:rPr lang="en-US" dirty="0">
                <a:solidFill>
                  <a:srgbClr val="000000"/>
                </a:solidFill>
                <a:latin typeface="+mn-lt"/>
                <a:ea typeface="Calibri" panose="020F0502020204030204" pitchFamily="34" charset="0"/>
              </a:rPr>
              <a:t>PEIMS Fall Snapshot </a:t>
            </a:r>
            <a:r>
              <a:rPr lang="en-US" b="0" spc="-10" dirty="0">
                <a:latin typeface="+mn-lt"/>
              </a:rPr>
              <a:t>data</a:t>
            </a:r>
          </a:p>
          <a:p>
            <a:pPr marL="457200" indent="-457200">
              <a:buFont typeface="Arial" panose="020B0604020202020204" pitchFamily="34" charset="0"/>
              <a:buChar char="•"/>
            </a:pPr>
            <a:r>
              <a:rPr lang="en-US" b="0" spc="-10" dirty="0">
                <a:latin typeface="+mn-lt"/>
              </a:rPr>
              <a:t>All data will be manually entered for all required cells on the Districtwide worksheet (column headings shaded </a:t>
            </a:r>
            <a:r>
              <a:rPr lang="en-US" spc="-10" dirty="0">
                <a:solidFill>
                  <a:srgbClr val="FF0000"/>
                </a:solidFill>
                <a:latin typeface="+mn-lt"/>
              </a:rPr>
              <a:t>red</a:t>
            </a:r>
            <a:r>
              <a:rPr lang="en-US" b="0" spc="-10" dirty="0">
                <a:latin typeface="+mn-lt"/>
              </a:rPr>
              <a:t>, A—M)</a:t>
            </a:r>
          </a:p>
          <a:p>
            <a:pPr marL="457200" indent="-457200">
              <a:buFont typeface="Arial" panose="020B0604020202020204" pitchFamily="34" charset="0"/>
              <a:buChar char="•"/>
            </a:pPr>
            <a:r>
              <a:rPr lang="en-US" b="0" spc="-10" dirty="0">
                <a:latin typeface="+mn-lt"/>
              </a:rPr>
              <a:t>Grade span worksheets will auto-populate by Column E data (Grade Span Group Names)</a:t>
            </a:r>
          </a:p>
          <a:p>
            <a:pPr marL="457200" indent="-457200">
              <a:buFont typeface="Arial" panose="020B0604020202020204" pitchFamily="34" charset="0"/>
              <a:buChar char="•"/>
            </a:pPr>
            <a:r>
              <a:rPr lang="en-US" b="0" spc="-10" dirty="0">
                <a:latin typeface="+mn-lt"/>
              </a:rPr>
              <a:t>Auto-calculates</a:t>
            </a:r>
          </a:p>
          <a:p>
            <a:pPr marL="1143000" lvl="1" indent="-457200">
              <a:buFont typeface="Arial" panose="020B0604020202020204" pitchFamily="34" charset="0"/>
              <a:buChar char="•"/>
            </a:pPr>
            <a:r>
              <a:rPr lang="en-US" spc="-10" dirty="0">
                <a:latin typeface="+mn-lt"/>
              </a:rPr>
              <a:t>Districtwide test</a:t>
            </a:r>
          </a:p>
          <a:p>
            <a:pPr marL="1143000" lvl="1" indent="-457200">
              <a:buFont typeface="Arial" panose="020B0604020202020204" pitchFamily="34" charset="0"/>
              <a:buChar char="•"/>
            </a:pPr>
            <a:r>
              <a:rPr lang="en-US" spc="-10" dirty="0">
                <a:latin typeface="+mn-lt"/>
              </a:rPr>
              <a:t>Grade span tests</a:t>
            </a:r>
          </a:p>
          <a:p>
            <a:pPr marL="457200" indent="-457200">
              <a:buFont typeface="Arial" panose="020B0604020202020204" pitchFamily="34" charset="0"/>
              <a:buChar char="•"/>
            </a:pPr>
            <a:r>
              <a:rPr lang="en-US" b="0" spc="-10" dirty="0" err="1">
                <a:latin typeface="+mn-lt"/>
              </a:rPr>
              <a:t>MOEquity</a:t>
            </a:r>
            <a:r>
              <a:rPr lang="en-US" b="0" spc="-10" dirty="0">
                <a:latin typeface="+mn-lt"/>
              </a:rPr>
              <a:t> Tools are submitted to GFFC Reports and Data Collections</a:t>
            </a:r>
          </a:p>
          <a:p>
            <a:endParaRPr lang="en-US" spc="-10" dirty="0">
              <a:latin typeface="+mn-lt"/>
            </a:endParaRPr>
          </a:p>
          <a:p>
            <a:pPr marL="457200" indent="-457200">
              <a:buFont typeface="Arial" panose="020B0604020202020204" pitchFamily="34" charset="0"/>
              <a:buChar char="•"/>
            </a:pPr>
            <a:endParaRPr lang="en-US" dirty="0">
              <a:latin typeface="+mn-lt"/>
            </a:endParaRPr>
          </a:p>
        </p:txBody>
      </p:sp>
      <p:sp>
        <p:nvSpPr>
          <p:cNvPr id="5" name="TextBox 4">
            <a:extLst>
              <a:ext uri="{FF2B5EF4-FFF2-40B4-BE49-F238E27FC236}">
                <a16:creationId xmlns:a16="http://schemas.microsoft.com/office/drawing/2014/main" id="{23884171-9BD7-49DF-A2E8-A1925072C6D7}"/>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3483661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A9FC4-8361-4AF6-B3A6-70EEE2EB87FA}"/>
              </a:ext>
            </a:extLst>
          </p:cNvPr>
          <p:cNvSpPr>
            <a:spLocks noGrp="1"/>
          </p:cNvSpPr>
          <p:nvPr>
            <p:ph type="title"/>
          </p:nvPr>
        </p:nvSpPr>
        <p:spPr/>
        <p:txBody>
          <a:bodyPr>
            <a:norm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LEA Required Data</a:t>
            </a:r>
          </a:p>
        </p:txBody>
      </p:sp>
      <p:sp>
        <p:nvSpPr>
          <p:cNvPr id="3" name="Slide Number Placeholder 2">
            <a:extLst>
              <a:ext uri="{FF2B5EF4-FFF2-40B4-BE49-F238E27FC236}">
                <a16:creationId xmlns:a16="http://schemas.microsoft.com/office/drawing/2014/main" id="{9CCE84B9-3D64-4FB4-B77E-31C62F24D76F}"/>
              </a:ext>
            </a:extLst>
          </p:cNvPr>
          <p:cNvSpPr>
            <a:spLocks noGrp="1"/>
          </p:cNvSpPr>
          <p:nvPr>
            <p:ph type="sldNum" sz="quarter" idx="12"/>
          </p:nvPr>
        </p:nvSpPr>
        <p:spPr/>
        <p:txBody>
          <a:bodyPr/>
          <a:lstStyle/>
          <a:p>
            <a:fld id="{0088AB57-2DBE-44A3-AE96-942C49E954BF}" type="slidenum">
              <a:rPr lang="en-US" smtClean="0"/>
              <a:t>15</a:t>
            </a:fld>
            <a:endParaRPr lang="en-US" dirty="0"/>
          </a:p>
        </p:txBody>
      </p:sp>
      <p:sp>
        <p:nvSpPr>
          <p:cNvPr id="4" name="Content Placeholder 3">
            <a:extLst>
              <a:ext uri="{FF2B5EF4-FFF2-40B4-BE49-F238E27FC236}">
                <a16:creationId xmlns:a16="http://schemas.microsoft.com/office/drawing/2014/main" id="{CDF7A191-522B-4EBB-9570-DC37E881153D}"/>
              </a:ext>
            </a:extLst>
          </p:cNvPr>
          <p:cNvSpPr>
            <a:spLocks noGrp="1"/>
          </p:cNvSpPr>
          <p:nvPr>
            <p:ph idx="13"/>
          </p:nvPr>
        </p:nvSpPr>
        <p:spPr>
          <a:xfrm>
            <a:off x="838200" y="1414659"/>
            <a:ext cx="10515599" cy="4302459"/>
          </a:xfrm>
        </p:spPr>
        <p:txBody>
          <a:bodyPr>
            <a:normAutofit fontScale="92500" lnSpcReduction="10000"/>
          </a:bodyPr>
          <a:lstStyle/>
          <a:p>
            <a:r>
              <a:rPr lang="en-US" b="0" dirty="0">
                <a:effectLst/>
                <a:latin typeface="+mn-lt"/>
                <a:ea typeface="Arial" panose="020B0604020202020204" pitchFamily="34" charset="0"/>
              </a:rPr>
              <a:t>LEA-level MOEquity</a:t>
            </a:r>
            <a:r>
              <a:rPr lang="en-US" b="0" spc="-10" dirty="0">
                <a:effectLst/>
                <a:latin typeface="+mn-lt"/>
                <a:ea typeface="Arial" panose="020B0604020202020204" pitchFamily="34" charset="0"/>
              </a:rPr>
              <a:t> Compliance Determination Tool (</a:t>
            </a:r>
            <a:r>
              <a:rPr lang="en-US" spc="-10" dirty="0">
                <a:effectLst/>
                <a:latin typeface="+mn-lt"/>
                <a:ea typeface="Arial" panose="020B0604020202020204" pitchFamily="34" charset="0"/>
              </a:rPr>
              <a:t>MOEquity Tool</a:t>
            </a:r>
            <a:r>
              <a:rPr lang="en-US" b="0" spc="-10" dirty="0">
                <a:effectLst/>
                <a:latin typeface="+mn-lt"/>
                <a:ea typeface="Arial" panose="020B0604020202020204" pitchFamily="34" charset="0"/>
              </a:rPr>
              <a:t>)</a:t>
            </a:r>
          </a:p>
          <a:p>
            <a:r>
              <a:rPr lang="en-US" b="0" dirty="0"/>
              <a:t>Required data input by LEA:</a:t>
            </a:r>
          </a:p>
          <a:p>
            <a:pPr marL="457200" indent="-457200">
              <a:buFont typeface="Arial" panose="020B0604020202020204" pitchFamily="34" charset="0"/>
              <a:buChar char="•"/>
            </a:pPr>
            <a:r>
              <a:rPr lang="en-US" b="0" dirty="0"/>
              <a:t>Select from drop-down</a:t>
            </a:r>
          </a:p>
          <a:p>
            <a:pPr marL="1143000" lvl="1" indent="-457200">
              <a:buFont typeface="Arial" panose="020B0604020202020204" pitchFamily="34" charset="0"/>
              <a:buChar char="•"/>
            </a:pPr>
            <a:r>
              <a:rPr lang="en-US" b="0" dirty="0"/>
              <a:t>ESC region </a:t>
            </a:r>
          </a:p>
          <a:p>
            <a:pPr marL="1143000" lvl="1" indent="-457200">
              <a:buFont typeface="Arial" panose="020B0604020202020204" pitchFamily="34" charset="0"/>
              <a:buChar char="•"/>
            </a:pPr>
            <a:r>
              <a:rPr lang="en-US" dirty="0"/>
              <a:t>C</a:t>
            </a:r>
            <a:r>
              <a:rPr lang="en-US" b="0" dirty="0"/>
              <a:t>ounty-district-number (CDN) </a:t>
            </a:r>
          </a:p>
          <a:p>
            <a:pPr marL="1143000" lvl="1" indent="-457200">
              <a:buFont typeface="Arial" panose="020B0604020202020204" pitchFamily="34" charset="0"/>
              <a:buChar char="•"/>
            </a:pPr>
            <a:r>
              <a:rPr lang="en-US" dirty="0"/>
              <a:t>LEA name auto-populates</a:t>
            </a:r>
          </a:p>
          <a:p>
            <a:pPr marL="457200" indent="-457200">
              <a:buFont typeface="Arial" panose="020B0604020202020204" pitchFamily="34" charset="0"/>
              <a:buChar char="•"/>
            </a:pPr>
            <a:r>
              <a:rPr lang="en-US" b="0" dirty="0"/>
              <a:t>LEA grade span configuration – grade levels served by:</a:t>
            </a:r>
          </a:p>
          <a:p>
            <a:pPr marL="1143000" lvl="1" indent="-457200">
              <a:buFont typeface="Arial" panose="020B0604020202020204" pitchFamily="34" charset="0"/>
              <a:buChar char="•"/>
            </a:pPr>
            <a:r>
              <a:rPr lang="en-US" b="0" dirty="0"/>
              <a:t>Elementary (cell B9)</a:t>
            </a:r>
          </a:p>
          <a:p>
            <a:pPr marL="1143000" lvl="1" indent="-457200">
              <a:buFont typeface="Arial" panose="020B0604020202020204" pitchFamily="34" charset="0"/>
              <a:buChar char="•"/>
            </a:pPr>
            <a:r>
              <a:rPr lang="en-US" b="0" dirty="0"/>
              <a:t>Middle (cell B10)</a:t>
            </a:r>
          </a:p>
          <a:p>
            <a:pPr marL="1143000" lvl="1" indent="-457200">
              <a:buFont typeface="Arial" panose="020B0604020202020204" pitchFamily="34" charset="0"/>
              <a:buChar char="•"/>
            </a:pPr>
            <a:r>
              <a:rPr lang="en-US" b="0" dirty="0"/>
              <a:t>High (cell B11)</a:t>
            </a:r>
            <a:endParaRPr lang="en-US" sz="1800" dirty="0">
              <a:solidFill>
                <a:srgbClr val="FF0000"/>
              </a:solidFill>
              <a:highlight>
                <a:srgbClr val="FFFF00"/>
              </a:highlight>
            </a:endParaRPr>
          </a:p>
          <a:p>
            <a:pPr marL="457200" indent="-457200">
              <a:buFont typeface="Arial" panose="020B0604020202020204" pitchFamily="34" charset="0"/>
              <a:buChar char="•"/>
            </a:pPr>
            <a:r>
              <a:rPr lang="en-US" b="0" dirty="0"/>
              <a:t>LEA contact information </a:t>
            </a:r>
            <a:endParaRPr lang="en-US" sz="1700" dirty="0">
              <a:solidFill>
                <a:srgbClr val="FF0000"/>
              </a:solidFill>
              <a:highlight>
                <a:srgbClr val="FFFF00"/>
              </a:highlight>
            </a:endParaRP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185A920B-2A04-47D2-B546-DC6E74F09A25}"/>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3898446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01A5A-E364-903A-D942-3198D8FDB7CC}"/>
              </a:ext>
            </a:extLst>
          </p:cNvPr>
          <p:cNvSpPr>
            <a:spLocks noGrp="1"/>
          </p:cNvSpPr>
          <p:nvPr>
            <p:ph type="title"/>
          </p:nvPr>
        </p:nvSpPr>
        <p:spPr/>
        <p:txBody>
          <a:bodyPr/>
          <a:lstStyle/>
          <a:p>
            <a:r>
              <a:rPr lang="en-US"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a:t>
            </a: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Tool: LEA Required Data (</a:t>
            </a:r>
            <a:r>
              <a:rPr lang="en-US"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dirty="0"/>
          </a:p>
        </p:txBody>
      </p:sp>
      <p:sp>
        <p:nvSpPr>
          <p:cNvPr id="3" name="Slide Number Placeholder 2">
            <a:extLst>
              <a:ext uri="{FF2B5EF4-FFF2-40B4-BE49-F238E27FC236}">
                <a16:creationId xmlns:a16="http://schemas.microsoft.com/office/drawing/2014/main" id="{0CE3B47A-964D-F5A9-9DDD-49213FFEBCA7}"/>
              </a:ext>
            </a:extLst>
          </p:cNvPr>
          <p:cNvSpPr>
            <a:spLocks noGrp="1"/>
          </p:cNvSpPr>
          <p:nvPr>
            <p:ph type="sldNum" sz="quarter" idx="12"/>
          </p:nvPr>
        </p:nvSpPr>
        <p:spPr/>
        <p:txBody>
          <a:bodyPr/>
          <a:lstStyle/>
          <a:p>
            <a:fld id="{0088AB57-2DBE-44A3-AE96-942C49E954BF}" type="slidenum">
              <a:rPr lang="en-US" smtClean="0"/>
              <a:t>16</a:t>
            </a:fld>
            <a:endParaRPr lang="en-US" dirty="0"/>
          </a:p>
        </p:txBody>
      </p:sp>
      <p:sp>
        <p:nvSpPr>
          <p:cNvPr id="4" name="Content Placeholder 3">
            <a:extLst>
              <a:ext uri="{FF2B5EF4-FFF2-40B4-BE49-F238E27FC236}">
                <a16:creationId xmlns:a16="http://schemas.microsoft.com/office/drawing/2014/main" id="{2EE3060A-D8C6-CA8D-BD36-A3F6637DD18F}"/>
              </a:ext>
            </a:extLst>
          </p:cNvPr>
          <p:cNvSpPr>
            <a:spLocks noGrp="1"/>
          </p:cNvSpPr>
          <p:nvPr>
            <p:ph idx="13"/>
          </p:nvPr>
        </p:nvSpPr>
        <p:spPr/>
        <p:txBody>
          <a:bodyPr/>
          <a:lstStyle/>
          <a:p>
            <a:pPr marL="457200" indent="-457200">
              <a:buFont typeface="Arial" panose="020B0604020202020204" pitchFamily="34" charset="0"/>
              <a:buChar char="•"/>
            </a:pPr>
            <a:r>
              <a:rPr lang="en-US" b="0" dirty="0"/>
              <a:t>Individual campus information: columns A-F</a:t>
            </a:r>
            <a:endParaRPr lang="en-US" b="0" dirty="0">
              <a:solidFill>
                <a:srgbClr val="FF0000"/>
              </a:solidFill>
              <a:highlight>
                <a:srgbClr val="FFFF00"/>
              </a:highlight>
            </a:endParaRPr>
          </a:p>
          <a:p>
            <a:pPr marL="1143000" lvl="1" indent="-457200">
              <a:buFont typeface="Arial" panose="020B0604020202020204" pitchFamily="34" charset="0"/>
              <a:buChar char="•"/>
            </a:pPr>
            <a:r>
              <a:rPr lang="en-US" b="0" dirty="0"/>
              <a:t>9-digit campus number</a:t>
            </a:r>
          </a:p>
          <a:p>
            <a:pPr marL="1143000" lvl="1" indent="-457200">
              <a:buFont typeface="Arial" panose="020B0604020202020204" pitchFamily="34" charset="0"/>
              <a:buChar char="•"/>
            </a:pPr>
            <a:r>
              <a:rPr lang="en-US" dirty="0"/>
              <a:t>12-digit campus NCES number</a:t>
            </a:r>
          </a:p>
          <a:p>
            <a:pPr marL="1143000" lvl="1" indent="-457200">
              <a:buFont typeface="Arial" panose="020B0604020202020204" pitchFamily="34" charset="0"/>
              <a:buChar char="•"/>
            </a:pPr>
            <a:r>
              <a:rPr lang="en-US" b="0" dirty="0"/>
              <a:t>Campus names</a:t>
            </a:r>
          </a:p>
          <a:p>
            <a:pPr marL="1143000" lvl="1" indent="-457200">
              <a:buFont typeface="Arial" panose="020B0604020202020204" pitchFamily="34" charset="0"/>
              <a:buChar char="•"/>
            </a:pPr>
            <a:r>
              <a:rPr lang="en-US" dirty="0"/>
              <a:t>Grade levels served</a:t>
            </a:r>
          </a:p>
          <a:p>
            <a:pPr marL="1143000" lvl="1" indent="-457200">
              <a:buFont typeface="Arial" panose="020B0604020202020204" pitchFamily="34" charset="0"/>
              <a:buChar char="•"/>
            </a:pPr>
            <a:r>
              <a:rPr lang="en-US" b="0" dirty="0"/>
              <a:t>Grade span group name</a:t>
            </a:r>
          </a:p>
          <a:p>
            <a:pPr marL="1143000" lvl="1" indent="-457200">
              <a:buFont typeface="Arial" panose="020B0604020202020204" pitchFamily="34" charset="0"/>
              <a:buChar char="•"/>
            </a:pPr>
            <a:r>
              <a:rPr lang="en-US" dirty="0"/>
              <a:t>Campus low-income percentage</a:t>
            </a:r>
            <a:endParaRPr lang="en-US" b="0" dirty="0"/>
          </a:p>
          <a:p>
            <a:pPr marL="1143000" lvl="1" indent="-457200">
              <a:buFont typeface="Arial" panose="020B0604020202020204" pitchFamily="34" charset="0"/>
              <a:buChar char="•"/>
            </a:pPr>
            <a:endParaRPr lang="en-US" b="0" dirty="0"/>
          </a:p>
          <a:p>
            <a:endParaRPr lang="en-US" dirty="0"/>
          </a:p>
        </p:txBody>
      </p:sp>
    </p:spTree>
    <p:extLst>
      <p:ext uri="{BB962C8B-B14F-4D97-AF65-F5344CB8AC3E}">
        <p14:creationId xmlns:p14="http://schemas.microsoft.com/office/powerpoint/2010/main" val="70739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DD349-FBFC-385A-C422-A2753A26B617}"/>
              </a:ext>
            </a:extLst>
          </p:cNvPr>
          <p:cNvSpPr>
            <a:spLocks noGrp="1"/>
          </p:cNvSpPr>
          <p:nvPr>
            <p:ph type="title"/>
          </p:nvPr>
        </p:nvSpPr>
        <p:spPr/>
        <p:txBody>
          <a:bodyPr/>
          <a:lstStyle/>
          <a:p>
            <a:r>
              <a:rPr lang="en-US"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a:t>
            </a: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Tool: LEA Required Data (</a:t>
            </a:r>
            <a:r>
              <a:rPr lang="en-US"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dirty="0"/>
          </a:p>
        </p:txBody>
      </p:sp>
      <p:sp>
        <p:nvSpPr>
          <p:cNvPr id="3" name="Slide Number Placeholder 2">
            <a:extLst>
              <a:ext uri="{FF2B5EF4-FFF2-40B4-BE49-F238E27FC236}">
                <a16:creationId xmlns:a16="http://schemas.microsoft.com/office/drawing/2014/main" id="{075955C3-E318-1FA0-1B7A-495C83610965}"/>
              </a:ext>
            </a:extLst>
          </p:cNvPr>
          <p:cNvSpPr>
            <a:spLocks noGrp="1"/>
          </p:cNvSpPr>
          <p:nvPr>
            <p:ph type="sldNum" sz="quarter" idx="12"/>
          </p:nvPr>
        </p:nvSpPr>
        <p:spPr/>
        <p:txBody>
          <a:bodyPr/>
          <a:lstStyle/>
          <a:p>
            <a:fld id="{0088AB57-2DBE-44A3-AE96-942C49E954BF}" type="slidenum">
              <a:rPr lang="en-US" smtClean="0"/>
              <a:t>17</a:t>
            </a:fld>
            <a:endParaRPr lang="en-US" dirty="0"/>
          </a:p>
        </p:txBody>
      </p:sp>
      <p:sp>
        <p:nvSpPr>
          <p:cNvPr id="4" name="Content Placeholder 3">
            <a:extLst>
              <a:ext uri="{FF2B5EF4-FFF2-40B4-BE49-F238E27FC236}">
                <a16:creationId xmlns:a16="http://schemas.microsoft.com/office/drawing/2014/main" id="{3AB00C5C-C3A7-9593-2742-588CCFFF9E96}"/>
              </a:ext>
            </a:extLst>
          </p:cNvPr>
          <p:cNvSpPr>
            <a:spLocks noGrp="1"/>
          </p:cNvSpPr>
          <p:nvPr>
            <p:ph idx="13"/>
          </p:nvPr>
        </p:nvSpPr>
        <p:spPr>
          <a:xfrm>
            <a:off x="838199" y="1441174"/>
            <a:ext cx="10515599" cy="4890051"/>
          </a:xfrm>
        </p:spPr>
        <p:txBody>
          <a:bodyPr>
            <a:normAutofit lnSpcReduction="10000"/>
          </a:bodyPr>
          <a:lstStyle/>
          <a:p>
            <a:r>
              <a:rPr lang="en-US" b="0" dirty="0"/>
              <a:t>Individual campus information: columns G-M</a:t>
            </a:r>
            <a:endParaRPr lang="en-US" b="0" dirty="0">
              <a:solidFill>
                <a:srgbClr val="FF0000"/>
              </a:solidFill>
              <a:highlight>
                <a:srgbClr val="FFFF00"/>
              </a:highlight>
            </a:endParaRPr>
          </a:p>
          <a:p>
            <a:pPr marL="457200" indent="-457200">
              <a:buFont typeface="Arial" panose="020B0604020202020204" pitchFamily="34" charset="0"/>
              <a:buChar char="•"/>
            </a:pPr>
            <a:r>
              <a:rPr lang="en-US" b="0" dirty="0"/>
              <a:t>FY 2022 (school year 2021</a:t>
            </a:r>
            <a:r>
              <a:rPr lang="en-US" b="0" dirty="0">
                <a:effectLst/>
                <a:latin typeface="Calibri" panose="020F0502020204030204" pitchFamily="34" charset="0"/>
                <a:ea typeface="Calibri" panose="020F0502020204030204" pitchFamily="34" charset="0"/>
                <a:cs typeface="Times New Roman" panose="02020603050405020304" pitchFamily="18" charset="0"/>
              </a:rPr>
              <a:t>–</a:t>
            </a:r>
            <a:r>
              <a:rPr lang="en-US" b="0" dirty="0"/>
              <a:t>2022) data as of October 2021 PEIMS Fall Snapshot</a:t>
            </a:r>
          </a:p>
          <a:p>
            <a:pPr marL="1143000" lvl="1" indent="-457200">
              <a:buFont typeface="Arial" panose="020B0604020202020204" pitchFamily="34" charset="0"/>
              <a:buChar char="•"/>
            </a:pPr>
            <a:r>
              <a:rPr lang="en-US" b="0" dirty="0"/>
              <a:t>Campus enrollment</a:t>
            </a:r>
          </a:p>
          <a:p>
            <a:pPr marL="1143000" lvl="1" indent="-457200">
              <a:buFont typeface="Arial" panose="020B0604020202020204" pitchFamily="34" charset="0"/>
              <a:buChar char="•"/>
            </a:pPr>
            <a:r>
              <a:rPr lang="en-US" b="0" dirty="0"/>
              <a:t>Campus budget  </a:t>
            </a:r>
          </a:p>
          <a:p>
            <a:pPr marL="1143000" lvl="1" indent="-457200">
              <a:buFont typeface="Arial" panose="020B0604020202020204" pitchFamily="34" charset="0"/>
              <a:buChar char="•"/>
            </a:pPr>
            <a:r>
              <a:rPr lang="en-US" dirty="0"/>
              <a:t>N</a:t>
            </a:r>
            <a:r>
              <a:rPr lang="en-US" b="0" dirty="0"/>
              <a:t>umber of FTEs</a:t>
            </a:r>
          </a:p>
          <a:p>
            <a:pPr marL="457200" indent="-457200">
              <a:buFont typeface="Arial" panose="020B0604020202020204" pitchFamily="34" charset="0"/>
              <a:buChar char="•"/>
            </a:pPr>
            <a:r>
              <a:rPr lang="en-US" b="0" dirty="0"/>
              <a:t>FY 2023 (school year 2022</a:t>
            </a:r>
            <a:r>
              <a:rPr lang="en-US" b="0" dirty="0">
                <a:effectLst/>
                <a:latin typeface="Calibri" panose="020F0502020204030204" pitchFamily="34" charset="0"/>
                <a:ea typeface="Calibri" panose="020F0502020204030204" pitchFamily="34" charset="0"/>
                <a:cs typeface="Times New Roman" panose="02020603050405020304" pitchFamily="18" charset="0"/>
              </a:rPr>
              <a:t>–</a:t>
            </a:r>
            <a:r>
              <a:rPr lang="en-US" b="0" dirty="0"/>
              <a:t>2023) data as of October 2022 PEIMS Fall Snapshot</a:t>
            </a:r>
          </a:p>
          <a:p>
            <a:pPr marL="1143000" lvl="1" indent="-457200">
              <a:buFont typeface="Arial" panose="020B0604020202020204" pitchFamily="34" charset="0"/>
              <a:buChar char="•"/>
            </a:pPr>
            <a:r>
              <a:rPr lang="en-US" b="0" dirty="0"/>
              <a:t>Campus enrollment</a:t>
            </a:r>
          </a:p>
          <a:p>
            <a:pPr marL="1143000" lvl="1" indent="-457200">
              <a:buFont typeface="Arial" panose="020B0604020202020204" pitchFamily="34" charset="0"/>
              <a:buChar char="•"/>
            </a:pPr>
            <a:r>
              <a:rPr lang="en-US" b="0" dirty="0"/>
              <a:t>Campus budget  </a:t>
            </a:r>
          </a:p>
          <a:p>
            <a:pPr marL="1143000" lvl="1" indent="-457200">
              <a:buFont typeface="Arial" panose="020B0604020202020204" pitchFamily="34" charset="0"/>
              <a:buChar char="•"/>
            </a:pPr>
            <a:r>
              <a:rPr lang="en-US" dirty="0"/>
              <a:t>N</a:t>
            </a:r>
            <a:r>
              <a:rPr lang="en-US" b="0" dirty="0"/>
              <a:t>umber of FTEs</a:t>
            </a:r>
          </a:p>
          <a:p>
            <a:pPr marL="457200" indent="-457200">
              <a:buFont typeface="Arial" panose="020B0604020202020204" pitchFamily="34" charset="0"/>
              <a:buChar char="•"/>
            </a:pPr>
            <a:r>
              <a:rPr lang="en-US" b="0" dirty="0"/>
              <a:t>Identified top quartile “high-poverty” campuses</a:t>
            </a:r>
          </a:p>
          <a:p>
            <a:endParaRPr lang="en-US" b="0" dirty="0">
              <a:solidFill>
                <a:srgbClr val="FF0000"/>
              </a:solidFill>
              <a:highlight>
                <a:srgbClr val="FFFF00"/>
              </a:highlight>
            </a:endParaRPr>
          </a:p>
          <a:p>
            <a:endParaRPr lang="en-US" dirty="0"/>
          </a:p>
        </p:txBody>
      </p:sp>
    </p:spTree>
    <p:extLst>
      <p:ext uri="{BB962C8B-B14F-4D97-AF65-F5344CB8AC3E}">
        <p14:creationId xmlns:p14="http://schemas.microsoft.com/office/powerpoint/2010/main" val="1973092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D705C-9D02-4BE7-99A6-CC99EA1605B6}"/>
              </a:ext>
            </a:extLst>
          </p:cNvPr>
          <p:cNvSpPr>
            <a:spLocks noGrp="1"/>
          </p:cNvSpPr>
          <p:nvPr>
            <p:ph type="title"/>
          </p:nvPr>
        </p:nvSpPr>
        <p:spPr/>
        <p:txBody>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ESC &amp; CDN Selection</a:t>
            </a:r>
          </a:p>
        </p:txBody>
      </p:sp>
      <p:sp>
        <p:nvSpPr>
          <p:cNvPr id="3" name="Slide Number Placeholder 2">
            <a:extLst>
              <a:ext uri="{FF2B5EF4-FFF2-40B4-BE49-F238E27FC236}">
                <a16:creationId xmlns:a16="http://schemas.microsoft.com/office/drawing/2014/main" id="{36B8E3CC-84A9-40F5-8A30-E085522D65AB}"/>
              </a:ext>
            </a:extLst>
          </p:cNvPr>
          <p:cNvSpPr>
            <a:spLocks noGrp="1"/>
          </p:cNvSpPr>
          <p:nvPr>
            <p:ph type="sldNum" sz="quarter" idx="12"/>
          </p:nvPr>
        </p:nvSpPr>
        <p:spPr/>
        <p:txBody>
          <a:bodyPr/>
          <a:lstStyle/>
          <a:p>
            <a:fld id="{0088AB57-2DBE-44A3-AE96-942C49E954BF}" type="slidenum">
              <a:rPr lang="en-US" smtClean="0"/>
              <a:t>18</a:t>
            </a:fld>
            <a:endParaRPr lang="en-US" dirty="0"/>
          </a:p>
        </p:txBody>
      </p:sp>
      <p:sp>
        <p:nvSpPr>
          <p:cNvPr id="4" name="Content Placeholder 3">
            <a:extLst>
              <a:ext uri="{FF2B5EF4-FFF2-40B4-BE49-F238E27FC236}">
                <a16:creationId xmlns:a16="http://schemas.microsoft.com/office/drawing/2014/main" id="{5E13CEF4-4D00-4567-943D-5125F535EF0F}"/>
              </a:ext>
            </a:extLst>
          </p:cNvPr>
          <p:cNvSpPr>
            <a:spLocks noGrp="1"/>
          </p:cNvSpPr>
          <p:nvPr>
            <p:ph idx="13"/>
          </p:nvPr>
        </p:nvSpPr>
        <p:spPr/>
        <p:txBody>
          <a:bodyPr/>
          <a:lstStyle/>
          <a:p>
            <a:pPr marL="457200" indent="-457200">
              <a:buFont typeface="Arial" panose="020B0604020202020204" pitchFamily="34" charset="0"/>
              <a:buChar char="•"/>
            </a:pPr>
            <a:r>
              <a:rPr lang="en-US" b="0" dirty="0"/>
              <a:t>Select ESC and CDN number from the drop-down </a:t>
            </a:r>
          </a:p>
          <a:p>
            <a:pPr marL="457200" indent="-457200">
              <a:buFont typeface="Arial" panose="020B0604020202020204" pitchFamily="34" charset="0"/>
              <a:buChar char="•"/>
            </a:pPr>
            <a:r>
              <a:rPr lang="en-US" b="0" dirty="0"/>
              <a:t>LEA name will auto-populate</a:t>
            </a:r>
            <a:endParaRPr lang="en-US" sz="1600" b="0" dirty="0"/>
          </a:p>
          <a:p>
            <a:r>
              <a:rPr lang="en-US" sz="2400" b="0" dirty="0"/>
              <a:t>Note: Yellow background color will disappear once data is selected. Please verify that correct Region and CDN is selected.</a:t>
            </a:r>
          </a:p>
          <a:p>
            <a:pPr marL="457200" indent="-457200">
              <a:buFont typeface="Arial" panose="020B0604020202020204" pitchFamily="34" charset="0"/>
              <a:buChar char="•"/>
            </a:pPr>
            <a:endParaRPr lang="en-US" dirty="0"/>
          </a:p>
          <a:p>
            <a:endParaRPr lang="en-US" dirty="0"/>
          </a:p>
        </p:txBody>
      </p:sp>
      <p:pic>
        <p:nvPicPr>
          <p:cNvPr id="8" name="Picture 7">
            <a:extLst>
              <a:ext uri="{FF2B5EF4-FFF2-40B4-BE49-F238E27FC236}">
                <a16:creationId xmlns:a16="http://schemas.microsoft.com/office/drawing/2014/main" id="{5875B288-D7D4-4186-A9F3-952A5BFA3FA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831413" y="3657601"/>
            <a:ext cx="7847045" cy="1936836"/>
          </a:xfrm>
          <a:prstGeom prst="rect">
            <a:avLst/>
          </a:prstGeom>
        </p:spPr>
      </p:pic>
      <p:sp>
        <p:nvSpPr>
          <p:cNvPr id="7" name="TextBox 6">
            <a:extLst>
              <a:ext uri="{FF2B5EF4-FFF2-40B4-BE49-F238E27FC236}">
                <a16:creationId xmlns:a16="http://schemas.microsoft.com/office/drawing/2014/main" id="{E1FE42D2-6F2A-43B7-B1BF-5166C86FD87B}"/>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3466032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E95C4-3DC4-4F06-91E1-18B7FB658CAB}"/>
              </a:ext>
            </a:extLst>
          </p:cNvPr>
          <p:cNvSpPr>
            <a:spLocks noGrp="1"/>
          </p:cNvSpPr>
          <p:nvPr>
            <p:ph type="title"/>
          </p:nvPr>
        </p:nvSpPr>
        <p:spPr/>
        <p:txBody>
          <a:bodyPr>
            <a:norm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Defining Grade Spans</a:t>
            </a:r>
          </a:p>
        </p:txBody>
      </p:sp>
      <p:sp>
        <p:nvSpPr>
          <p:cNvPr id="3" name="Slide Number Placeholder 2">
            <a:extLst>
              <a:ext uri="{FF2B5EF4-FFF2-40B4-BE49-F238E27FC236}">
                <a16:creationId xmlns:a16="http://schemas.microsoft.com/office/drawing/2014/main" id="{D792E4AA-A0C6-45B4-9B6B-7B742CDE4359}"/>
              </a:ext>
            </a:extLst>
          </p:cNvPr>
          <p:cNvSpPr>
            <a:spLocks noGrp="1"/>
          </p:cNvSpPr>
          <p:nvPr>
            <p:ph type="sldNum" sz="quarter" idx="12"/>
          </p:nvPr>
        </p:nvSpPr>
        <p:spPr/>
        <p:txBody>
          <a:bodyPr/>
          <a:lstStyle/>
          <a:p>
            <a:fld id="{0088AB57-2DBE-44A3-AE96-942C49E954BF}" type="slidenum">
              <a:rPr lang="en-US" smtClean="0"/>
              <a:t>19</a:t>
            </a:fld>
            <a:endParaRPr lang="en-US" dirty="0"/>
          </a:p>
        </p:txBody>
      </p:sp>
      <p:sp>
        <p:nvSpPr>
          <p:cNvPr id="5" name="Content Placeholder 4">
            <a:extLst>
              <a:ext uri="{FF2B5EF4-FFF2-40B4-BE49-F238E27FC236}">
                <a16:creationId xmlns:a16="http://schemas.microsoft.com/office/drawing/2014/main" id="{352AA9F2-EE74-45E6-80AC-EDE6E80793F0}"/>
              </a:ext>
            </a:extLst>
          </p:cNvPr>
          <p:cNvSpPr>
            <a:spLocks noGrp="1"/>
          </p:cNvSpPr>
          <p:nvPr>
            <p:ph sz="quarter" idx="4"/>
          </p:nvPr>
        </p:nvSpPr>
        <p:spPr>
          <a:xfrm>
            <a:off x="6275713" y="1504061"/>
            <a:ext cx="4937760" cy="4365032"/>
          </a:xfrm>
        </p:spPr>
        <p:txBody>
          <a:bodyPr>
            <a:normAutofit fontScale="92500" lnSpcReduction="10000"/>
          </a:bodyPr>
          <a:lstStyle/>
          <a:p>
            <a:r>
              <a:rPr lang="en-US" b="0" dirty="0"/>
              <a:t>Define your LEA’s grade span configuration:</a:t>
            </a:r>
          </a:p>
          <a:p>
            <a:pPr marL="457200" indent="-457200">
              <a:buFont typeface="Arial" panose="020B0604020202020204" pitchFamily="34" charset="0"/>
              <a:buChar char="•"/>
            </a:pPr>
            <a:r>
              <a:rPr lang="en-US" b="0" dirty="0"/>
              <a:t>Three selections available : </a:t>
            </a:r>
          </a:p>
          <a:p>
            <a:pPr marL="1143000" lvl="1" indent="-457200">
              <a:buFont typeface="Arial" panose="020B0604020202020204" pitchFamily="34" charset="0"/>
              <a:buChar char="•"/>
            </a:pPr>
            <a:r>
              <a:rPr lang="en-US" dirty="0"/>
              <a:t>Elementary </a:t>
            </a:r>
          </a:p>
          <a:p>
            <a:pPr marL="1143000" lvl="1" indent="-457200">
              <a:buFont typeface="Arial" panose="020B0604020202020204" pitchFamily="34" charset="0"/>
              <a:buChar char="•"/>
            </a:pPr>
            <a:r>
              <a:rPr lang="en-US" dirty="0"/>
              <a:t>Middle </a:t>
            </a:r>
          </a:p>
          <a:p>
            <a:pPr marL="1143000" lvl="1" indent="-457200">
              <a:buFont typeface="Arial" panose="020B0604020202020204" pitchFamily="34" charset="0"/>
              <a:buChar char="•"/>
            </a:pPr>
            <a:r>
              <a:rPr lang="en-US" dirty="0"/>
              <a:t>High </a:t>
            </a:r>
          </a:p>
          <a:p>
            <a:pPr marL="457200" indent="-457200">
              <a:buFont typeface="Arial" panose="020B0604020202020204" pitchFamily="34" charset="0"/>
              <a:buChar char="•"/>
            </a:pPr>
            <a:r>
              <a:rPr lang="en-US" b="0" dirty="0"/>
              <a:t>Determine what grade span group is most appropriate based on enrollment numbers per grade level – select the grade span where most students are enrolled.</a:t>
            </a:r>
            <a:endParaRPr lang="en-US" dirty="0"/>
          </a:p>
          <a:p>
            <a:endParaRPr lang="en-US" dirty="0"/>
          </a:p>
        </p:txBody>
      </p:sp>
      <p:sp>
        <p:nvSpPr>
          <p:cNvPr id="6" name="TextBox 5">
            <a:extLst>
              <a:ext uri="{FF2B5EF4-FFF2-40B4-BE49-F238E27FC236}">
                <a16:creationId xmlns:a16="http://schemas.microsoft.com/office/drawing/2014/main" id="{A08F3706-1CC7-4F6E-A185-E7CCEEB2B21D}"/>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pic>
        <p:nvPicPr>
          <p:cNvPr id="7" name="Picture 6">
            <a:extLst>
              <a:ext uri="{FF2B5EF4-FFF2-40B4-BE49-F238E27FC236}">
                <a16:creationId xmlns:a16="http://schemas.microsoft.com/office/drawing/2014/main" id="{47850742-6DE7-CC02-974E-8278558A397B}"/>
              </a:ext>
            </a:extLst>
          </p:cNvPr>
          <p:cNvPicPr>
            <a:picLocks noChangeAspect="1"/>
          </p:cNvPicPr>
          <p:nvPr/>
        </p:nvPicPr>
        <p:blipFill>
          <a:blip r:embed="rId2"/>
          <a:stretch>
            <a:fillRect/>
          </a:stretch>
        </p:blipFill>
        <p:spPr>
          <a:xfrm>
            <a:off x="1005394" y="1845733"/>
            <a:ext cx="4756451" cy="3481430"/>
          </a:xfrm>
          <a:prstGeom prst="rect">
            <a:avLst/>
          </a:prstGeom>
        </p:spPr>
      </p:pic>
    </p:spTree>
    <p:extLst>
      <p:ext uri="{BB962C8B-B14F-4D97-AF65-F5344CB8AC3E}">
        <p14:creationId xmlns:p14="http://schemas.microsoft.com/office/powerpoint/2010/main" val="2606729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AF71-D4CD-4D33-A1F0-4EDEBC8588EC}"/>
              </a:ext>
            </a:extLst>
          </p:cNvPr>
          <p:cNvSpPr>
            <a:spLocks noGrp="1"/>
          </p:cNvSpPr>
          <p:nvPr>
            <p:ph type="title"/>
          </p:nvPr>
        </p:nvSpPr>
        <p:spPr/>
        <p:txBody>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Disclaimer</a:t>
            </a:r>
          </a:p>
        </p:txBody>
      </p:sp>
      <p:sp>
        <p:nvSpPr>
          <p:cNvPr id="3" name="Slide Number Placeholder 2">
            <a:extLst>
              <a:ext uri="{FF2B5EF4-FFF2-40B4-BE49-F238E27FC236}">
                <a16:creationId xmlns:a16="http://schemas.microsoft.com/office/drawing/2014/main" id="{CCD6D494-7512-4D41-B618-D259664260A3}"/>
              </a:ext>
            </a:extLst>
          </p:cNvPr>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088AB57-2DBE-44A3-AE96-942C49E954BF}" type="slidenum">
              <a:rPr kumimoji="0" lang="en-US" sz="1200" b="0" i="0"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4" name="Content Placeholder 3">
            <a:extLst>
              <a:ext uri="{FF2B5EF4-FFF2-40B4-BE49-F238E27FC236}">
                <a16:creationId xmlns:a16="http://schemas.microsoft.com/office/drawing/2014/main" id="{ED4A6934-CF97-4401-B225-BEDAE011292F}"/>
              </a:ext>
            </a:extLst>
          </p:cNvPr>
          <p:cNvSpPr>
            <a:spLocks noGrp="1"/>
          </p:cNvSpPr>
          <p:nvPr>
            <p:ph idx="13"/>
          </p:nvPr>
        </p:nvSpPr>
        <p:spPr>
          <a:xfrm>
            <a:off x="838200" y="1277770"/>
            <a:ext cx="10515599" cy="4948369"/>
          </a:xfrm>
        </p:spPr>
        <p:txBody>
          <a:bodyPr>
            <a:normAutofit/>
          </a:bodyPr>
          <a:lstStyle/>
          <a:p>
            <a:r>
              <a:rPr lang="en-US" b="0" i="0" u="none" strike="noStrike" dirty="0">
                <a:effectLst/>
                <a:latin typeface="Calibri (Body)"/>
              </a:rPr>
              <a:t>This presentation is intended solely to provide general information and guidance to Texas local educational agencies (LEAs) and reflects the Texas Education Agency’s (TEA’s) current understanding of processes, requirements, and applicable federal guidance. The content of this presentation is subject to change as a result of further potential information and guidance provided by federal agencies with regulatory oversight of the topics covered. This presentation does not constitute legal advice, and LEAs are, therefore, advised to seek legal counsel regarding the information and guidance provided in this presentation before acting on such information and guidance.</a:t>
            </a:r>
            <a:r>
              <a:rPr lang="en-US" b="0" i="0" dirty="0">
                <a:effectLst/>
                <a:latin typeface="Calibri (Body)"/>
              </a:rPr>
              <a:t>​</a:t>
            </a:r>
            <a:endParaRPr lang="en-US" dirty="0">
              <a:latin typeface="Calibri (Body)"/>
            </a:endParaRPr>
          </a:p>
        </p:txBody>
      </p:sp>
      <p:sp>
        <p:nvSpPr>
          <p:cNvPr id="5" name="TextBox 4">
            <a:extLst>
              <a:ext uri="{FF2B5EF4-FFF2-40B4-BE49-F238E27FC236}">
                <a16:creationId xmlns:a16="http://schemas.microsoft.com/office/drawing/2014/main" id="{5A7B64E5-B1FC-4A73-B3A7-9B310D017A16}"/>
              </a:ext>
            </a:extLst>
          </p:cNvPr>
          <p:cNvSpPr txBox="1"/>
          <p:nvPr/>
        </p:nvSpPr>
        <p:spPr>
          <a:xfrm>
            <a:off x="3383620" y="6440640"/>
            <a:ext cx="5424756"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Federal Fiscal Compliance and Reporting Division</a:t>
            </a:r>
          </a:p>
        </p:txBody>
      </p:sp>
    </p:spTree>
    <p:extLst>
      <p:ext uri="{BB962C8B-B14F-4D97-AF65-F5344CB8AC3E}">
        <p14:creationId xmlns:p14="http://schemas.microsoft.com/office/powerpoint/2010/main" val="4173766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AAB72-792F-4375-A1E8-728137648566}"/>
              </a:ext>
            </a:extLst>
          </p:cNvPr>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Defining Grade Spans (continued)</a:t>
            </a:r>
            <a:endParaRPr lang="en-US" dirty="0"/>
          </a:p>
        </p:txBody>
      </p:sp>
      <p:sp>
        <p:nvSpPr>
          <p:cNvPr id="3" name="Slide Number Placeholder 2">
            <a:extLst>
              <a:ext uri="{FF2B5EF4-FFF2-40B4-BE49-F238E27FC236}">
                <a16:creationId xmlns:a16="http://schemas.microsoft.com/office/drawing/2014/main" id="{99153C85-8511-447F-81F4-613E9E2A0DD2}"/>
              </a:ext>
            </a:extLst>
          </p:cNvPr>
          <p:cNvSpPr>
            <a:spLocks noGrp="1"/>
          </p:cNvSpPr>
          <p:nvPr>
            <p:ph type="sldNum" sz="quarter" idx="12"/>
          </p:nvPr>
        </p:nvSpPr>
        <p:spPr/>
        <p:txBody>
          <a:bodyPr/>
          <a:lstStyle/>
          <a:p>
            <a:fld id="{0088AB57-2DBE-44A3-AE96-942C49E954BF}" type="slidenum">
              <a:rPr lang="en-US" smtClean="0"/>
              <a:t>20</a:t>
            </a:fld>
            <a:endParaRPr lang="en-US" dirty="0"/>
          </a:p>
        </p:txBody>
      </p:sp>
      <p:sp>
        <p:nvSpPr>
          <p:cNvPr id="4" name="Content Placeholder 3">
            <a:extLst>
              <a:ext uri="{FF2B5EF4-FFF2-40B4-BE49-F238E27FC236}">
                <a16:creationId xmlns:a16="http://schemas.microsoft.com/office/drawing/2014/main" id="{5E18D7A7-D3A5-407F-9DB9-21DBE5ED2DA7}"/>
              </a:ext>
            </a:extLst>
          </p:cNvPr>
          <p:cNvSpPr>
            <a:spLocks noGrp="1"/>
          </p:cNvSpPr>
          <p:nvPr>
            <p:ph sz="half" idx="2"/>
          </p:nvPr>
        </p:nvSpPr>
        <p:spPr>
          <a:xfrm>
            <a:off x="978526" y="1845733"/>
            <a:ext cx="5200331" cy="4023359"/>
          </a:xfrm>
        </p:spPr>
        <p:txBody>
          <a:bodyPr>
            <a:normAutofit fontScale="92500" lnSpcReduction="20000"/>
          </a:bodyPr>
          <a:lstStyle/>
          <a:p>
            <a:r>
              <a:rPr lang="en-US" b="0" dirty="0"/>
              <a:t>Example #1: LEA with overlapping grade spans, which consists of the following campuses –</a:t>
            </a:r>
          </a:p>
          <a:p>
            <a:pPr marL="457200" indent="-457200">
              <a:buFont typeface="Arial" panose="020B0604020202020204" pitchFamily="34" charset="0"/>
              <a:buChar char="•"/>
            </a:pPr>
            <a:r>
              <a:rPr lang="en-US" b="0" dirty="0"/>
              <a:t>Campus A: EE–2</a:t>
            </a:r>
          </a:p>
          <a:p>
            <a:pPr marL="457200" indent="-457200">
              <a:buFont typeface="Arial" panose="020B0604020202020204" pitchFamily="34" charset="0"/>
              <a:buChar char="•"/>
            </a:pPr>
            <a:r>
              <a:rPr lang="en-US" b="0" dirty="0"/>
              <a:t>Campus B: PK–4</a:t>
            </a:r>
          </a:p>
          <a:p>
            <a:pPr marL="457200" indent="-457200">
              <a:buFont typeface="Arial" panose="020B0604020202020204" pitchFamily="34" charset="0"/>
              <a:buChar char="•"/>
            </a:pPr>
            <a:r>
              <a:rPr lang="en-US" b="0" dirty="0"/>
              <a:t>Campus C: K–5</a:t>
            </a:r>
          </a:p>
          <a:p>
            <a:pPr marL="457200" indent="-457200">
              <a:buFont typeface="Arial" panose="020B0604020202020204" pitchFamily="34" charset="0"/>
              <a:buChar char="•"/>
            </a:pPr>
            <a:r>
              <a:rPr lang="en-US" b="0" dirty="0"/>
              <a:t>Campus D: 6–8</a:t>
            </a:r>
          </a:p>
          <a:p>
            <a:pPr marL="457200" indent="-457200">
              <a:buFont typeface="Arial" panose="020B0604020202020204" pitchFamily="34" charset="0"/>
              <a:buChar char="•"/>
            </a:pPr>
            <a:r>
              <a:rPr lang="en-US" b="0" dirty="0"/>
              <a:t>Campus E: 6–12 (alt center, largest enrollment in 6–8)</a:t>
            </a:r>
          </a:p>
          <a:p>
            <a:pPr marL="457200" indent="-457200">
              <a:buFont typeface="Arial" panose="020B0604020202020204" pitchFamily="34" charset="0"/>
              <a:buChar char="•"/>
            </a:pPr>
            <a:r>
              <a:rPr lang="en-US" b="0" dirty="0"/>
              <a:t>Campus F: 9–12</a:t>
            </a:r>
          </a:p>
        </p:txBody>
      </p:sp>
      <p:pic>
        <p:nvPicPr>
          <p:cNvPr id="15" name="Content Placeholder 14">
            <a:extLst>
              <a:ext uri="{FF2B5EF4-FFF2-40B4-BE49-F238E27FC236}">
                <a16:creationId xmlns:a16="http://schemas.microsoft.com/office/drawing/2014/main" id="{7FABC61C-6D9D-45B1-AA6B-1A2BFAAF7907}"/>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rcRect/>
          <a:stretch/>
        </p:blipFill>
        <p:spPr>
          <a:xfrm>
            <a:off x="6667397" y="2466363"/>
            <a:ext cx="4258749" cy="2676088"/>
          </a:xfrm>
        </p:spPr>
      </p:pic>
    </p:spTree>
    <p:extLst>
      <p:ext uri="{BB962C8B-B14F-4D97-AF65-F5344CB8AC3E}">
        <p14:creationId xmlns:p14="http://schemas.microsoft.com/office/powerpoint/2010/main" val="2125878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0EC0E-41C3-4A3E-8B4C-2A03F2D2989B}"/>
              </a:ext>
            </a:extLst>
          </p:cNvPr>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Defining Grade Spans (continued)</a:t>
            </a:r>
            <a:endParaRPr lang="en-US" dirty="0"/>
          </a:p>
        </p:txBody>
      </p:sp>
      <p:sp>
        <p:nvSpPr>
          <p:cNvPr id="3" name="Slide Number Placeholder 2">
            <a:extLst>
              <a:ext uri="{FF2B5EF4-FFF2-40B4-BE49-F238E27FC236}">
                <a16:creationId xmlns:a16="http://schemas.microsoft.com/office/drawing/2014/main" id="{DE486B89-8736-4CCD-9B06-59E068141711}"/>
              </a:ext>
            </a:extLst>
          </p:cNvPr>
          <p:cNvSpPr>
            <a:spLocks noGrp="1"/>
          </p:cNvSpPr>
          <p:nvPr>
            <p:ph type="sldNum" sz="quarter" idx="12"/>
          </p:nvPr>
        </p:nvSpPr>
        <p:spPr/>
        <p:txBody>
          <a:bodyPr/>
          <a:lstStyle/>
          <a:p>
            <a:fld id="{0088AB57-2DBE-44A3-AE96-942C49E954BF}" type="slidenum">
              <a:rPr lang="en-US" smtClean="0"/>
              <a:t>21</a:t>
            </a:fld>
            <a:endParaRPr lang="en-US" dirty="0"/>
          </a:p>
        </p:txBody>
      </p:sp>
      <p:sp>
        <p:nvSpPr>
          <p:cNvPr id="4" name="Content Placeholder 3">
            <a:extLst>
              <a:ext uri="{FF2B5EF4-FFF2-40B4-BE49-F238E27FC236}">
                <a16:creationId xmlns:a16="http://schemas.microsoft.com/office/drawing/2014/main" id="{A44A117A-0781-440E-A418-8B413989481D}"/>
              </a:ext>
            </a:extLst>
          </p:cNvPr>
          <p:cNvSpPr>
            <a:spLocks noGrp="1"/>
          </p:cNvSpPr>
          <p:nvPr>
            <p:ph sz="half" idx="2"/>
          </p:nvPr>
        </p:nvSpPr>
        <p:spPr>
          <a:xfrm>
            <a:off x="598206" y="1335371"/>
            <a:ext cx="6588806" cy="4937838"/>
          </a:xfrm>
        </p:spPr>
        <p:txBody>
          <a:bodyPr>
            <a:normAutofit/>
          </a:bodyPr>
          <a:lstStyle/>
          <a:p>
            <a:r>
              <a:rPr lang="en-US" sz="2600" b="0" dirty="0"/>
              <a:t>Example #2: LEA with NO overlap that consists of the following campuses –</a:t>
            </a:r>
          </a:p>
          <a:p>
            <a:pPr marL="457200" indent="-457200">
              <a:buFont typeface="Arial" panose="020B0604020202020204" pitchFamily="34" charset="0"/>
              <a:buChar char="•"/>
            </a:pPr>
            <a:r>
              <a:rPr lang="en-US" sz="2600" b="0" dirty="0"/>
              <a:t>Campus A: EE–2 = Elementary</a:t>
            </a:r>
          </a:p>
          <a:p>
            <a:pPr marL="457200" indent="-457200">
              <a:buFont typeface="Arial" panose="020B0604020202020204" pitchFamily="34" charset="0"/>
              <a:buChar char="•"/>
            </a:pPr>
            <a:r>
              <a:rPr lang="en-US" sz="2600" b="0" dirty="0"/>
              <a:t>Campus B: 3–5 = Elementary</a:t>
            </a:r>
          </a:p>
          <a:p>
            <a:pPr marL="457200" indent="-457200">
              <a:buFont typeface="Arial" panose="020B0604020202020204" pitchFamily="34" charset="0"/>
              <a:buChar char="•"/>
            </a:pPr>
            <a:r>
              <a:rPr lang="en-US" sz="2600" b="0" dirty="0"/>
              <a:t>Campus C: 3–5 = Elementary</a:t>
            </a:r>
          </a:p>
          <a:p>
            <a:pPr marL="457200" indent="-457200">
              <a:buFont typeface="Arial" panose="020B0604020202020204" pitchFamily="34" charset="0"/>
              <a:buChar char="•"/>
            </a:pPr>
            <a:r>
              <a:rPr lang="en-US" sz="2600" b="0" dirty="0"/>
              <a:t>Campus D: 6–8 = Middle</a:t>
            </a:r>
          </a:p>
          <a:p>
            <a:pPr marL="457200" indent="-457200">
              <a:buFont typeface="Arial" panose="020B0604020202020204" pitchFamily="34" charset="0"/>
              <a:buChar char="•"/>
            </a:pPr>
            <a:r>
              <a:rPr lang="en-US" sz="2600" b="0" dirty="0"/>
              <a:t>Campus E: 9–12 = High </a:t>
            </a:r>
          </a:p>
          <a:p>
            <a:r>
              <a:rPr lang="en-US" sz="2600" b="0" dirty="0"/>
              <a:t>Note: if no overlap but still unable to meet compliance using the 3 basic grade span groups, contact FFCR for possible options.</a:t>
            </a:r>
          </a:p>
        </p:txBody>
      </p:sp>
      <p:sp>
        <p:nvSpPr>
          <p:cNvPr id="9" name="TextBox 8">
            <a:extLst>
              <a:ext uri="{FF2B5EF4-FFF2-40B4-BE49-F238E27FC236}">
                <a16:creationId xmlns:a16="http://schemas.microsoft.com/office/drawing/2014/main" id="{17CFBA2C-7A89-4165-9904-C48AA5F0FC7C}"/>
              </a:ext>
            </a:extLst>
          </p:cNvPr>
          <p:cNvSpPr txBox="1"/>
          <p:nvPr/>
        </p:nvSpPr>
        <p:spPr>
          <a:xfrm>
            <a:off x="4105274" y="1765005"/>
            <a:ext cx="3544866" cy="510362"/>
          </a:xfrm>
          <a:prstGeom prst="rect">
            <a:avLst/>
          </a:prstGeom>
          <a:noFill/>
        </p:spPr>
        <p:txBody>
          <a:bodyPr wrap="square" rtlCol="0">
            <a:spAutoFit/>
          </a:bodyPr>
          <a:lstStyle/>
          <a:p>
            <a:endParaRPr lang="en-US" dirty="0"/>
          </a:p>
        </p:txBody>
      </p:sp>
      <p:sp>
        <p:nvSpPr>
          <p:cNvPr id="11" name="TextBox 10">
            <a:extLst>
              <a:ext uri="{FF2B5EF4-FFF2-40B4-BE49-F238E27FC236}">
                <a16:creationId xmlns:a16="http://schemas.microsoft.com/office/drawing/2014/main" id="{5CA2D325-1574-4185-85C1-D5B3D6050991}"/>
              </a:ext>
            </a:extLst>
          </p:cNvPr>
          <p:cNvSpPr txBox="1"/>
          <p:nvPr/>
        </p:nvSpPr>
        <p:spPr>
          <a:xfrm>
            <a:off x="6460622" y="1765005"/>
            <a:ext cx="4878724" cy="461665"/>
          </a:xfrm>
          <a:prstGeom prst="rect">
            <a:avLst/>
          </a:prstGeom>
          <a:noFill/>
        </p:spPr>
        <p:txBody>
          <a:bodyPr wrap="square" rtlCol="0">
            <a:spAutoFit/>
          </a:bodyPr>
          <a:lstStyle/>
          <a:p>
            <a:pPr algn="ctr"/>
            <a:r>
              <a:rPr lang="en-US" sz="2400" b="1" dirty="0"/>
              <a:t>Allowable Grouping </a:t>
            </a:r>
          </a:p>
        </p:txBody>
      </p:sp>
      <p:pic>
        <p:nvPicPr>
          <p:cNvPr id="6" name="Picture 5">
            <a:extLst>
              <a:ext uri="{FF2B5EF4-FFF2-40B4-BE49-F238E27FC236}">
                <a16:creationId xmlns:a16="http://schemas.microsoft.com/office/drawing/2014/main" id="{8BD0E738-4012-F4DA-F657-F7F615ED8EB9}"/>
              </a:ext>
            </a:extLst>
          </p:cNvPr>
          <p:cNvPicPr>
            <a:picLocks noChangeAspect="1"/>
          </p:cNvPicPr>
          <p:nvPr/>
        </p:nvPicPr>
        <p:blipFill>
          <a:blip r:embed="rId2"/>
          <a:stretch>
            <a:fillRect/>
          </a:stretch>
        </p:blipFill>
        <p:spPr>
          <a:xfrm>
            <a:off x="7051915" y="2116968"/>
            <a:ext cx="4755772" cy="2974503"/>
          </a:xfrm>
          <a:prstGeom prst="rect">
            <a:avLst/>
          </a:prstGeom>
        </p:spPr>
      </p:pic>
    </p:spTree>
    <p:extLst>
      <p:ext uri="{BB962C8B-B14F-4D97-AF65-F5344CB8AC3E}">
        <p14:creationId xmlns:p14="http://schemas.microsoft.com/office/powerpoint/2010/main" val="244817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BED32-31FB-4CFC-BBB0-E85CA99C4CD3}"/>
              </a:ext>
            </a:extLst>
          </p:cNvPr>
          <p:cNvSpPr>
            <a:spLocks noGrp="1"/>
          </p:cNvSpPr>
          <p:nvPr>
            <p:ph type="title"/>
          </p:nvPr>
        </p:nvSpPr>
        <p:spPr/>
        <p:txBody>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Contact Information</a:t>
            </a:r>
          </a:p>
        </p:txBody>
      </p:sp>
      <p:sp>
        <p:nvSpPr>
          <p:cNvPr id="3" name="Slide Number Placeholder 2">
            <a:extLst>
              <a:ext uri="{FF2B5EF4-FFF2-40B4-BE49-F238E27FC236}">
                <a16:creationId xmlns:a16="http://schemas.microsoft.com/office/drawing/2014/main" id="{82FF80C0-3294-4CE0-9C1C-AE3249964549}"/>
              </a:ext>
            </a:extLst>
          </p:cNvPr>
          <p:cNvSpPr>
            <a:spLocks noGrp="1"/>
          </p:cNvSpPr>
          <p:nvPr>
            <p:ph type="sldNum" sz="quarter" idx="12"/>
          </p:nvPr>
        </p:nvSpPr>
        <p:spPr/>
        <p:txBody>
          <a:bodyPr/>
          <a:lstStyle/>
          <a:p>
            <a:fld id="{0088AB57-2DBE-44A3-AE96-942C49E954BF}" type="slidenum">
              <a:rPr lang="en-US" smtClean="0"/>
              <a:t>22</a:t>
            </a:fld>
            <a:endParaRPr lang="en-US" dirty="0"/>
          </a:p>
        </p:txBody>
      </p:sp>
      <p:sp>
        <p:nvSpPr>
          <p:cNvPr id="4" name="Content Placeholder 3">
            <a:extLst>
              <a:ext uri="{FF2B5EF4-FFF2-40B4-BE49-F238E27FC236}">
                <a16:creationId xmlns:a16="http://schemas.microsoft.com/office/drawing/2014/main" id="{F791E656-C1C1-4BB2-996E-B12A417A1D73}"/>
              </a:ext>
            </a:extLst>
          </p:cNvPr>
          <p:cNvSpPr>
            <a:spLocks noGrp="1"/>
          </p:cNvSpPr>
          <p:nvPr>
            <p:ph idx="13"/>
          </p:nvPr>
        </p:nvSpPr>
        <p:spPr/>
        <p:txBody>
          <a:bodyPr/>
          <a:lstStyle/>
          <a:p>
            <a:r>
              <a:rPr lang="en-US" b="0" dirty="0"/>
              <a:t>Enter LEA contact information (columns F &amp; G, lines 5-8): </a:t>
            </a:r>
          </a:p>
          <a:p>
            <a:r>
              <a:rPr lang="en-US" sz="2000" b="0" dirty="0"/>
              <a:t>Note: Yellow background color will disappear once the cell is completed. Please include a direct telephone line for point-of-contact.   </a:t>
            </a:r>
          </a:p>
          <a:p>
            <a:endParaRPr lang="en-US" dirty="0"/>
          </a:p>
          <a:p>
            <a:endParaRPr lang="en-US" dirty="0"/>
          </a:p>
          <a:p>
            <a:endParaRPr lang="en-US" dirty="0"/>
          </a:p>
          <a:p>
            <a:endParaRPr lang="en-US" dirty="0"/>
          </a:p>
        </p:txBody>
      </p:sp>
      <p:pic>
        <p:nvPicPr>
          <p:cNvPr id="8" name="Picture 7">
            <a:extLst>
              <a:ext uri="{FF2B5EF4-FFF2-40B4-BE49-F238E27FC236}">
                <a16:creationId xmlns:a16="http://schemas.microsoft.com/office/drawing/2014/main" id="{422CF255-940C-477B-B36D-0A2E12CC850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755912" y="3187404"/>
            <a:ext cx="8009669" cy="2538448"/>
          </a:xfrm>
          <a:prstGeom prst="rect">
            <a:avLst/>
          </a:prstGeom>
        </p:spPr>
      </p:pic>
      <p:sp>
        <p:nvSpPr>
          <p:cNvPr id="6" name="TextBox 5">
            <a:extLst>
              <a:ext uri="{FF2B5EF4-FFF2-40B4-BE49-F238E27FC236}">
                <a16:creationId xmlns:a16="http://schemas.microsoft.com/office/drawing/2014/main" id="{1420BF16-A181-4329-AA18-AC3DC9FF470D}"/>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1639031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13EE7-4895-4E19-938F-DAF3C9BF6586}"/>
              </a:ext>
            </a:extLst>
          </p:cNvPr>
          <p:cNvSpPr>
            <a:spLocks noGrp="1"/>
          </p:cNvSpPr>
          <p:nvPr>
            <p:ph type="title"/>
          </p:nvPr>
        </p:nvSpPr>
        <p:spPr/>
        <p:txBody>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Inputting LEA Data</a:t>
            </a:r>
          </a:p>
        </p:txBody>
      </p:sp>
      <p:sp>
        <p:nvSpPr>
          <p:cNvPr id="3" name="Slide Number Placeholder 2">
            <a:extLst>
              <a:ext uri="{FF2B5EF4-FFF2-40B4-BE49-F238E27FC236}">
                <a16:creationId xmlns:a16="http://schemas.microsoft.com/office/drawing/2014/main" id="{8D4A1BC3-EBCF-48D5-8640-DF91B6232A91}"/>
              </a:ext>
            </a:extLst>
          </p:cNvPr>
          <p:cNvSpPr>
            <a:spLocks noGrp="1"/>
          </p:cNvSpPr>
          <p:nvPr>
            <p:ph type="sldNum" sz="quarter" idx="12"/>
          </p:nvPr>
        </p:nvSpPr>
        <p:spPr/>
        <p:txBody>
          <a:bodyPr/>
          <a:lstStyle/>
          <a:p>
            <a:fld id="{0088AB57-2DBE-44A3-AE96-942C49E954BF}" type="slidenum">
              <a:rPr lang="en-US" smtClean="0"/>
              <a:t>23</a:t>
            </a:fld>
            <a:endParaRPr lang="en-US" dirty="0"/>
          </a:p>
        </p:txBody>
      </p:sp>
      <p:sp>
        <p:nvSpPr>
          <p:cNvPr id="4" name="Content Placeholder 3">
            <a:extLst>
              <a:ext uri="{FF2B5EF4-FFF2-40B4-BE49-F238E27FC236}">
                <a16:creationId xmlns:a16="http://schemas.microsoft.com/office/drawing/2014/main" id="{9C6D98BE-3EFD-46D0-A7C6-702BB24A2B59}"/>
              </a:ext>
            </a:extLst>
          </p:cNvPr>
          <p:cNvSpPr>
            <a:spLocks noGrp="1"/>
          </p:cNvSpPr>
          <p:nvPr>
            <p:ph idx="13"/>
          </p:nvPr>
        </p:nvSpPr>
        <p:spPr/>
        <p:txBody>
          <a:bodyPr/>
          <a:lstStyle/>
          <a:p>
            <a:endParaRPr lang="en-US" dirty="0"/>
          </a:p>
          <a:p>
            <a:endParaRPr lang="en-US" dirty="0"/>
          </a:p>
          <a:p>
            <a:r>
              <a:rPr lang="en-US" dirty="0"/>
              <a:t>	</a:t>
            </a:r>
          </a:p>
        </p:txBody>
      </p:sp>
      <p:pic>
        <p:nvPicPr>
          <p:cNvPr id="10" name="Picture 9">
            <a:extLst>
              <a:ext uri="{FF2B5EF4-FFF2-40B4-BE49-F238E27FC236}">
                <a16:creationId xmlns:a16="http://schemas.microsoft.com/office/drawing/2014/main" id="{FB9A558A-46E3-430E-8DE4-5215A609DA9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95285" y="1565322"/>
            <a:ext cx="11401425" cy="447790"/>
          </a:xfrm>
          <a:prstGeom prst="rect">
            <a:avLst/>
          </a:prstGeom>
        </p:spPr>
      </p:pic>
      <p:sp>
        <p:nvSpPr>
          <p:cNvPr id="11" name="Arrow: Up 10">
            <a:extLst>
              <a:ext uri="{FF2B5EF4-FFF2-40B4-BE49-F238E27FC236}">
                <a16:creationId xmlns:a16="http://schemas.microsoft.com/office/drawing/2014/main" id="{D1F25E90-BACF-446D-976B-F0BDD320EDE7}"/>
              </a:ext>
            </a:extLst>
          </p:cNvPr>
          <p:cNvSpPr/>
          <p:nvPr/>
        </p:nvSpPr>
        <p:spPr>
          <a:xfrm>
            <a:off x="606722" y="2234032"/>
            <a:ext cx="41355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Arrow: Up 11">
            <a:extLst>
              <a:ext uri="{FF2B5EF4-FFF2-40B4-BE49-F238E27FC236}">
                <a16:creationId xmlns:a16="http://schemas.microsoft.com/office/drawing/2014/main" id="{DFB29210-0127-486C-A3AC-14F3F2CDC44D}"/>
              </a:ext>
            </a:extLst>
          </p:cNvPr>
          <p:cNvSpPr/>
          <p:nvPr/>
        </p:nvSpPr>
        <p:spPr>
          <a:xfrm>
            <a:off x="4403620" y="2270544"/>
            <a:ext cx="41355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Up 12">
            <a:extLst>
              <a:ext uri="{FF2B5EF4-FFF2-40B4-BE49-F238E27FC236}">
                <a16:creationId xmlns:a16="http://schemas.microsoft.com/office/drawing/2014/main" id="{5BCED9A5-4281-452C-8D7A-71BF0EE58E39}"/>
              </a:ext>
            </a:extLst>
          </p:cNvPr>
          <p:cNvSpPr/>
          <p:nvPr/>
        </p:nvSpPr>
        <p:spPr>
          <a:xfrm>
            <a:off x="5169147" y="2270544"/>
            <a:ext cx="41355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row: Up 13">
            <a:extLst>
              <a:ext uri="{FF2B5EF4-FFF2-40B4-BE49-F238E27FC236}">
                <a16:creationId xmlns:a16="http://schemas.microsoft.com/office/drawing/2014/main" id="{E69BFA56-1A42-47F8-8052-56920B08B617}"/>
              </a:ext>
            </a:extLst>
          </p:cNvPr>
          <p:cNvSpPr/>
          <p:nvPr/>
        </p:nvSpPr>
        <p:spPr>
          <a:xfrm>
            <a:off x="6548391" y="2270544"/>
            <a:ext cx="41355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Arrow: Up 14">
            <a:extLst>
              <a:ext uri="{FF2B5EF4-FFF2-40B4-BE49-F238E27FC236}">
                <a16:creationId xmlns:a16="http://schemas.microsoft.com/office/drawing/2014/main" id="{B94167BF-9118-442D-B467-1184C51F3BF5}"/>
              </a:ext>
            </a:extLst>
          </p:cNvPr>
          <p:cNvSpPr/>
          <p:nvPr/>
        </p:nvSpPr>
        <p:spPr>
          <a:xfrm>
            <a:off x="7445539" y="2242392"/>
            <a:ext cx="41355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Up 15">
            <a:extLst>
              <a:ext uri="{FF2B5EF4-FFF2-40B4-BE49-F238E27FC236}">
                <a16:creationId xmlns:a16="http://schemas.microsoft.com/office/drawing/2014/main" id="{18301648-3481-4980-889F-AC2651AABCBA}"/>
              </a:ext>
            </a:extLst>
          </p:cNvPr>
          <p:cNvSpPr/>
          <p:nvPr/>
        </p:nvSpPr>
        <p:spPr>
          <a:xfrm>
            <a:off x="8216147" y="2270544"/>
            <a:ext cx="41355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7DED73C6-2453-4A1E-9263-8E5951E5E193}"/>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
        <p:nvSpPr>
          <p:cNvPr id="18" name="Arrow: Up 17">
            <a:extLst>
              <a:ext uri="{FF2B5EF4-FFF2-40B4-BE49-F238E27FC236}">
                <a16:creationId xmlns:a16="http://schemas.microsoft.com/office/drawing/2014/main" id="{0F9ED620-BDE8-7F97-C479-E6139166080C}"/>
              </a:ext>
            </a:extLst>
          </p:cNvPr>
          <p:cNvSpPr/>
          <p:nvPr/>
        </p:nvSpPr>
        <p:spPr>
          <a:xfrm>
            <a:off x="1342360" y="2214019"/>
            <a:ext cx="41355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Arrow: Up 18">
            <a:extLst>
              <a:ext uri="{FF2B5EF4-FFF2-40B4-BE49-F238E27FC236}">
                <a16:creationId xmlns:a16="http://schemas.microsoft.com/office/drawing/2014/main" id="{4506DDB2-08DE-8518-372F-C0B01A9D8105}"/>
              </a:ext>
            </a:extLst>
          </p:cNvPr>
          <p:cNvSpPr/>
          <p:nvPr/>
        </p:nvSpPr>
        <p:spPr>
          <a:xfrm>
            <a:off x="2913992" y="2234032"/>
            <a:ext cx="41355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Arrow: Up 19">
            <a:extLst>
              <a:ext uri="{FF2B5EF4-FFF2-40B4-BE49-F238E27FC236}">
                <a16:creationId xmlns:a16="http://schemas.microsoft.com/office/drawing/2014/main" id="{03342910-168B-83A0-AEE1-F3D3BA5A73EF}"/>
              </a:ext>
            </a:extLst>
          </p:cNvPr>
          <p:cNvSpPr/>
          <p:nvPr/>
        </p:nvSpPr>
        <p:spPr>
          <a:xfrm>
            <a:off x="5858769" y="2297653"/>
            <a:ext cx="41355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Up 20">
            <a:extLst>
              <a:ext uri="{FF2B5EF4-FFF2-40B4-BE49-F238E27FC236}">
                <a16:creationId xmlns:a16="http://schemas.microsoft.com/office/drawing/2014/main" id="{37EF31BB-1CBA-6525-2A8B-069C6717C829}"/>
              </a:ext>
            </a:extLst>
          </p:cNvPr>
          <p:cNvSpPr/>
          <p:nvPr/>
        </p:nvSpPr>
        <p:spPr>
          <a:xfrm>
            <a:off x="9772046" y="2303606"/>
            <a:ext cx="41355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Arrow: Up 21">
            <a:extLst>
              <a:ext uri="{FF2B5EF4-FFF2-40B4-BE49-F238E27FC236}">
                <a16:creationId xmlns:a16="http://schemas.microsoft.com/office/drawing/2014/main" id="{BE0ADDEB-DDFB-6380-A9B2-A49C7B7498A4}"/>
              </a:ext>
            </a:extLst>
          </p:cNvPr>
          <p:cNvSpPr/>
          <p:nvPr/>
        </p:nvSpPr>
        <p:spPr>
          <a:xfrm>
            <a:off x="8951176" y="2242392"/>
            <a:ext cx="41355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Up 22">
            <a:extLst>
              <a:ext uri="{FF2B5EF4-FFF2-40B4-BE49-F238E27FC236}">
                <a16:creationId xmlns:a16="http://schemas.microsoft.com/office/drawing/2014/main" id="{94FCE468-A413-03A7-958E-F5560CC77CAC}"/>
              </a:ext>
            </a:extLst>
          </p:cNvPr>
          <p:cNvSpPr/>
          <p:nvPr/>
        </p:nvSpPr>
        <p:spPr>
          <a:xfrm>
            <a:off x="10562922" y="2325393"/>
            <a:ext cx="41355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Up 23">
            <a:extLst>
              <a:ext uri="{FF2B5EF4-FFF2-40B4-BE49-F238E27FC236}">
                <a16:creationId xmlns:a16="http://schemas.microsoft.com/office/drawing/2014/main" id="{54E39D7B-28FB-DAEB-E349-4B307B40AA5B}"/>
              </a:ext>
            </a:extLst>
          </p:cNvPr>
          <p:cNvSpPr/>
          <p:nvPr/>
        </p:nvSpPr>
        <p:spPr>
          <a:xfrm>
            <a:off x="11308425" y="2282346"/>
            <a:ext cx="41355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AE47C89E-AEAD-1B10-E219-FEB7C90DFF64}"/>
              </a:ext>
            </a:extLst>
          </p:cNvPr>
          <p:cNvSpPr txBox="1"/>
          <p:nvPr/>
        </p:nvSpPr>
        <p:spPr>
          <a:xfrm>
            <a:off x="470020" y="3469872"/>
            <a:ext cx="10612092" cy="2800767"/>
          </a:xfrm>
          <a:prstGeom prst="rect">
            <a:avLst/>
          </a:prstGeom>
          <a:noFill/>
        </p:spPr>
        <p:txBody>
          <a:bodyPr wrap="square" rtlCol="0">
            <a:spAutoFit/>
          </a:bodyPr>
          <a:lstStyle/>
          <a:p>
            <a:r>
              <a:rPr lang="en-US" sz="2200" dirty="0"/>
              <a:t>Important notes: </a:t>
            </a:r>
          </a:p>
          <a:p>
            <a:pPr marL="285750" indent="-285750">
              <a:buFont typeface="Arial" panose="020B0604020202020204" pitchFamily="34" charset="0"/>
              <a:buChar char="•"/>
            </a:pPr>
            <a:r>
              <a:rPr lang="en-US" sz="2200" dirty="0"/>
              <a:t>Include only campuses that served students in </a:t>
            </a:r>
            <a:r>
              <a:rPr lang="en-US" sz="2200" b="1" dirty="0"/>
              <a:t>BOTH</a:t>
            </a:r>
            <a:r>
              <a:rPr lang="en-US" sz="2200" dirty="0"/>
              <a:t> FY 2022 and FY 2023. </a:t>
            </a:r>
          </a:p>
          <a:p>
            <a:pPr marL="285750" indent="-285750">
              <a:buFont typeface="Arial" panose="020B0604020202020204" pitchFamily="34" charset="0"/>
              <a:buChar char="•"/>
            </a:pPr>
            <a:r>
              <a:rPr lang="en-US" sz="2200" dirty="0"/>
              <a:t>All columns with headings in red background color are to be filled out by LEA. </a:t>
            </a:r>
          </a:p>
          <a:p>
            <a:pPr marL="285750" indent="-285750">
              <a:buFont typeface="Arial" panose="020B0604020202020204" pitchFamily="34" charset="0"/>
              <a:buChar char="•"/>
            </a:pPr>
            <a:r>
              <a:rPr lang="en-US" sz="2200" dirty="0"/>
              <a:t>Columns A &amp; B require the appropriate number of digits for each corresponding campus for verification. </a:t>
            </a:r>
          </a:p>
          <a:p>
            <a:pPr marL="285750" indent="-285750">
              <a:buFont typeface="Arial" panose="020B0604020202020204" pitchFamily="34" charset="0"/>
              <a:buChar char="•"/>
            </a:pPr>
            <a:r>
              <a:rPr lang="en-US" sz="2200" dirty="0"/>
              <a:t>Data sheet containing some of the required information is available on the </a:t>
            </a:r>
            <a:r>
              <a:rPr lang="en-US" sz="2200" dirty="0" err="1"/>
              <a:t>MOEquity</a:t>
            </a:r>
            <a:r>
              <a:rPr lang="en-US" sz="2200" dirty="0"/>
              <a:t> webpage for LEAs required to submit </a:t>
            </a:r>
            <a:r>
              <a:rPr lang="en-US" sz="2200" dirty="0" err="1"/>
              <a:t>MOEquity</a:t>
            </a:r>
            <a:r>
              <a:rPr lang="en-US" sz="2200" dirty="0"/>
              <a:t> tool – LEAs can copy/paste data relevant to their respective campuses to assist with time and effort.</a:t>
            </a:r>
          </a:p>
        </p:txBody>
      </p:sp>
      <p:pic>
        <p:nvPicPr>
          <p:cNvPr id="7" name="Picture 6">
            <a:extLst>
              <a:ext uri="{FF2B5EF4-FFF2-40B4-BE49-F238E27FC236}">
                <a16:creationId xmlns:a16="http://schemas.microsoft.com/office/drawing/2014/main" id="{AAE74551-4156-8DF0-B0F4-915AA44F4DA4}"/>
              </a:ext>
            </a:extLst>
          </p:cNvPr>
          <p:cNvPicPr>
            <a:picLocks noChangeAspect="1"/>
          </p:cNvPicPr>
          <p:nvPr/>
        </p:nvPicPr>
        <p:blipFill>
          <a:blip r:embed="rId3"/>
          <a:stretch>
            <a:fillRect/>
          </a:stretch>
        </p:blipFill>
        <p:spPr>
          <a:xfrm>
            <a:off x="395287" y="1447702"/>
            <a:ext cx="11401425" cy="130734"/>
          </a:xfrm>
          <a:prstGeom prst="rect">
            <a:avLst/>
          </a:prstGeom>
        </p:spPr>
      </p:pic>
    </p:spTree>
    <p:extLst>
      <p:ext uri="{BB962C8B-B14F-4D97-AF65-F5344CB8AC3E}">
        <p14:creationId xmlns:p14="http://schemas.microsoft.com/office/powerpoint/2010/main" val="3683335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EB5DC-1A6D-68BA-9E28-0E68BDEABF3E}"/>
              </a:ext>
            </a:extLst>
          </p:cNvPr>
          <p:cNvSpPr>
            <a:spLocks noGrp="1"/>
          </p:cNvSpPr>
          <p:nvPr>
            <p:ph type="title"/>
          </p:nvPr>
        </p:nvSpPr>
        <p:spPr/>
        <p:txBody>
          <a:bodyPr/>
          <a:lstStyle/>
          <a:p>
            <a:r>
              <a:rPr lang="en-US"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a:t>
            </a: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Tool: Inputting LEA Data</a:t>
            </a:r>
            <a:endParaRPr lang="en-US" dirty="0"/>
          </a:p>
        </p:txBody>
      </p:sp>
      <p:sp>
        <p:nvSpPr>
          <p:cNvPr id="3" name="Slide Number Placeholder 2">
            <a:extLst>
              <a:ext uri="{FF2B5EF4-FFF2-40B4-BE49-F238E27FC236}">
                <a16:creationId xmlns:a16="http://schemas.microsoft.com/office/drawing/2014/main" id="{27EC3466-5149-F58C-32C5-D0FFAB22A6F6}"/>
              </a:ext>
            </a:extLst>
          </p:cNvPr>
          <p:cNvSpPr>
            <a:spLocks noGrp="1"/>
          </p:cNvSpPr>
          <p:nvPr>
            <p:ph type="sldNum" sz="quarter" idx="12"/>
          </p:nvPr>
        </p:nvSpPr>
        <p:spPr/>
        <p:txBody>
          <a:bodyPr/>
          <a:lstStyle/>
          <a:p>
            <a:fld id="{0088AB57-2DBE-44A3-AE96-942C49E954BF}" type="slidenum">
              <a:rPr lang="en-US" smtClean="0"/>
              <a:t>24</a:t>
            </a:fld>
            <a:endParaRPr lang="en-US" dirty="0"/>
          </a:p>
        </p:txBody>
      </p:sp>
      <p:sp>
        <p:nvSpPr>
          <p:cNvPr id="4" name="Content Placeholder 3">
            <a:extLst>
              <a:ext uri="{FF2B5EF4-FFF2-40B4-BE49-F238E27FC236}">
                <a16:creationId xmlns:a16="http://schemas.microsoft.com/office/drawing/2014/main" id="{35837B86-D0A3-B14B-2D99-6EBFDA52CB0F}"/>
              </a:ext>
            </a:extLst>
          </p:cNvPr>
          <p:cNvSpPr>
            <a:spLocks noGrp="1"/>
          </p:cNvSpPr>
          <p:nvPr>
            <p:ph idx="13"/>
          </p:nvPr>
        </p:nvSpPr>
        <p:spPr>
          <a:xfrm>
            <a:off x="838199" y="2110811"/>
            <a:ext cx="10515599" cy="4017273"/>
          </a:xfrm>
        </p:spPr>
        <p:txBody>
          <a:bodyPr>
            <a:normAutofit fontScale="92500" lnSpcReduction="10000"/>
          </a:bodyPr>
          <a:lstStyle/>
          <a:p>
            <a:endParaRPr lang="en-US" dirty="0"/>
          </a:p>
          <a:p>
            <a:endParaRPr lang="en-US" dirty="0"/>
          </a:p>
          <a:p>
            <a:endParaRPr lang="en-US" b="0" dirty="0"/>
          </a:p>
          <a:p>
            <a:r>
              <a:rPr lang="en-US" b="0" dirty="0"/>
              <a:t>Data provided to LEAs in a “Data Sheet” (on </a:t>
            </a:r>
            <a:r>
              <a:rPr lang="en-US" b="0" dirty="0" err="1"/>
              <a:t>MOEquity</a:t>
            </a:r>
            <a:r>
              <a:rPr lang="en-US" b="0" dirty="0"/>
              <a:t> webpage):</a:t>
            </a:r>
          </a:p>
          <a:p>
            <a:pPr marL="457200" indent="-457200">
              <a:buFont typeface="Arial" panose="020B0604020202020204" pitchFamily="34" charset="0"/>
              <a:buChar char="•"/>
            </a:pPr>
            <a:r>
              <a:rPr lang="en-US" b="0" dirty="0"/>
              <a:t>Column A:  Campus number (9 digits)</a:t>
            </a:r>
          </a:p>
          <a:p>
            <a:pPr marL="457200" indent="-457200">
              <a:buFont typeface="Arial" panose="020B0604020202020204" pitchFamily="34" charset="0"/>
              <a:buChar char="•"/>
            </a:pPr>
            <a:r>
              <a:rPr lang="en-US" b="0" dirty="0"/>
              <a:t>Column B:  Campus NCES ID number (12 digits)</a:t>
            </a:r>
          </a:p>
          <a:p>
            <a:pPr marL="457200" indent="-457200">
              <a:buFont typeface="Arial" panose="020B0604020202020204" pitchFamily="34" charset="0"/>
              <a:buChar char="•"/>
            </a:pPr>
            <a:r>
              <a:rPr lang="en-US" b="0" dirty="0"/>
              <a:t>Column C:  Campus name</a:t>
            </a:r>
          </a:p>
          <a:p>
            <a:pPr marL="457200" indent="-457200">
              <a:buFont typeface="Arial" panose="020B0604020202020204" pitchFamily="34" charset="0"/>
              <a:buChar char="•"/>
            </a:pPr>
            <a:r>
              <a:rPr lang="en-US" b="0" dirty="0"/>
              <a:t>Column D:  Grade levels served by the campus in FY 2023</a:t>
            </a:r>
          </a:p>
          <a:p>
            <a:r>
              <a:rPr lang="en-US" b="0" dirty="0"/>
              <a:t>LEAs can copy from the Data Sheet and paste into the </a:t>
            </a:r>
            <a:r>
              <a:rPr lang="en-US" b="0" dirty="0" err="1"/>
              <a:t>MOEquity</a:t>
            </a:r>
            <a:r>
              <a:rPr lang="en-US" b="0" dirty="0"/>
              <a:t> Tool.</a:t>
            </a:r>
          </a:p>
        </p:txBody>
      </p:sp>
      <p:pic>
        <p:nvPicPr>
          <p:cNvPr id="6" name="Picture 5">
            <a:extLst>
              <a:ext uri="{FF2B5EF4-FFF2-40B4-BE49-F238E27FC236}">
                <a16:creationId xmlns:a16="http://schemas.microsoft.com/office/drawing/2014/main" id="{06B36D45-9CBC-3D8B-70F4-9B5C64004F81}"/>
              </a:ext>
            </a:extLst>
          </p:cNvPr>
          <p:cNvPicPr>
            <a:picLocks noChangeAspect="1"/>
          </p:cNvPicPr>
          <p:nvPr/>
        </p:nvPicPr>
        <p:blipFill>
          <a:blip r:embed="rId2"/>
          <a:stretch>
            <a:fillRect/>
          </a:stretch>
        </p:blipFill>
        <p:spPr>
          <a:xfrm>
            <a:off x="2486825" y="1296201"/>
            <a:ext cx="5819687" cy="1924050"/>
          </a:xfrm>
          <a:prstGeom prst="rect">
            <a:avLst/>
          </a:prstGeom>
        </p:spPr>
      </p:pic>
    </p:spTree>
    <p:extLst>
      <p:ext uri="{BB962C8B-B14F-4D97-AF65-F5344CB8AC3E}">
        <p14:creationId xmlns:p14="http://schemas.microsoft.com/office/powerpoint/2010/main" val="3525454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33B2B-4014-4ECE-ACFD-CA008D59A385}"/>
              </a:ext>
            </a:extLst>
          </p:cNvPr>
          <p:cNvSpPr>
            <a:spLocks noGrp="1"/>
          </p:cNvSpPr>
          <p:nvPr>
            <p:ph type="title"/>
          </p:nvPr>
        </p:nvSpPr>
        <p:spPr/>
        <p:txBody>
          <a:bodyPr>
            <a:norm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Grade Span Identification</a:t>
            </a:r>
          </a:p>
        </p:txBody>
      </p:sp>
      <p:sp>
        <p:nvSpPr>
          <p:cNvPr id="3" name="Slide Number Placeholder 2">
            <a:extLst>
              <a:ext uri="{FF2B5EF4-FFF2-40B4-BE49-F238E27FC236}">
                <a16:creationId xmlns:a16="http://schemas.microsoft.com/office/drawing/2014/main" id="{EA77EC65-51B8-4E25-A70F-E35217903056}"/>
              </a:ext>
            </a:extLst>
          </p:cNvPr>
          <p:cNvSpPr>
            <a:spLocks noGrp="1"/>
          </p:cNvSpPr>
          <p:nvPr>
            <p:ph type="sldNum" sz="quarter" idx="12"/>
          </p:nvPr>
        </p:nvSpPr>
        <p:spPr/>
        <p:txBody>
          <a:bodyPr/>
          <a:lstStyle/>
          <a:p>
            <a:fld id="{0088AB57-2DBE-44A3-AE96-942C49E954BF}" type="slidenum">
              <a:rPr lang="en-US" smtClean="0"/>
              <a:t>25</a:t>
            </a:fld>
            <a:endParaRPr lang="en-US" dirty="0"/>
          </a:p>
        </p:txBody>
      </p:sp>
      <p:sp>
        <p:nvSpPr>
          <p:cNvPr id="5" name="Content Placeholder 4">
            <a:extLst>
              <a:ext uri="{FF2B5EF4-FFF2-40B4-BE49-F238E27FC236}">
                <a16:creationId xmlns:a16="http://schemas.microsoft.com/office/drawing/2014/main" id="{4F2782A9-DB64-4C78-8772-10A0175A8B94}"/>
              </a:ext>
            </a:extLst>
          </p:cNvPr>
          <p:cNvSpPr>
            <a:spLocks noGrp="1"/>
          </p:cNvSpPr>
          <p:nvPr>
            <p:ph sz="quarter" idx="4"/>
          </p:nvPr>
        </p:nvSpPr>
        <p:spPr>
          <a:xfrm>
            <a:off x="4020002" y="1845892"/>
            <a:ext cx="7785006" cy="4023200"/>
          </a:xfrm>
        </p:spPr>
        <p:txBody>
          <a:bodyPr>
            <a:normAutofit/>
          </a:bodyPr>
          <a:lstStyle/>
          <a:p>
            <a:r>
              <a:rPr lang="en-US" b="0" dirty="0"/>
              <a:t>Column E:</a:t>
            </a:r>
          </a:p>
          <a:p>
            <a:pPr marL="457200" indent="-457200">
              <a:buFont typeface="Arial" panose="020B0604020202020204" pitchFamily="34" charset="0"/>
              <a:buChar char="•"/>
            </a:pPr>
            <a:r>
              <a:rPr lang="en-US" b="0" dirty="0"/>
              <a:t>Drop-down will list 3 basic grade span names.</a:t>
            </a:r>
          </a:p>
          <a:p>
            <a:pPr marL="457200" indent="-457200">
              <a:buFont typeface="Arial" panose="020B0604020202020204" pitchFamily="34" charset="0"/>
              <a:buChar char="•"/>
            </a:pPr>
            <a:r>
              <a:rPr lang="en-US" b="0" dirty="0"/>
              <a:t>For each campus, select the appropriate grade span (Elementary, Middle, or High).       </a:t>
            </a:r>
            <a:endParaRPr lang="en-US" sz="1700" dirty="0">
              <a:solidFill>
                <a:srgbClr val="FF0000"/>
              </a:solidFill>
            </a:endParaRPr>
          </a:p>
          <a:p>
            <a:pPr marL="457200" indent="-457200">
              <a:buFont typeface="Arial" panose="020B0604020202020204" pitchFamily="34" charset="0"/>
              <a:buChar char="•"/>
            </a:pPr>
            <a:r>
              <a:rPr lang="en-US" b="0" dirty="0"/>
              <a:t>Cross-check with your LEA’s grade span configuration defined previously in cells A/B9-11.</a:t>
            </a:r>
            <a:endParaRPr lang="en-US" sz="1300" dirty="0">
              <a:solidFill>
                <a:srgbClr val="FF0000"/>
              </a:solidFill>
            </a:endParaRPr>
          </a:p>
          <a:p>
            <a:pPr marL="457200" indent="-457200">
              <a:buFont typeface="Arial" panose="020B0604020202020204" pitchFamily="34" charset="0"/>
              <a:buChar char="•"/>
            </a:pPr>
            <a:r>
              <a:rPr lang="en-US" b="0" dirty="0"/>
              <a:t>These selections impact the pre-population of the grade span worksheets.</a:t>
            </a:r>
          </a:p>
        </p:txBody>
      </p:sp>
      <p:sp>
        <p:nvSpPr>
          <p:cNvPr id="6" name="TextBox 5">
            <a:extLst>
              <a:ext uri="{FF2B5EF4-FFF2-40B4-BE49-F238E27FC236}">
                <a16:creationId xmlns:a16="http://schemas.microsoft.com/office/drawing/2014/main" id="{EC15B744-3836-48A4-ACDB-D6FD4679C0A0}"/>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pic>
        <p:nvPicPr>
          <p:cNvPr id="14" name="Content Placeholder 13">
            <a:extLst>
              <a:ext uri="{FF2B5EF4-FFF2-40B4-BE49-F238E27FC236}">
                <a16:creationId xmlns:a16="http://schemas.microsoft.com/office/drawing/2014/main" id="{E6BE5B77-935C-603E-4C36-4FCF2277A921}"/>
              </a:ext>
            </a:extLst>
          </p:cNvPr>
          <p:cNvPicPr>
            <a:picLocks noGrp="1" noChangeAspect="1"/>
          </p:cNvPicPr>
          <p:nvPr>
            <p:ph sz="half" idx="2"/>
          </p:nvPr>
        </p:nvPicPr>
        <p:blipFill>
          <a:blip r:embed="rId2"/>
          <a:stretch>
            <a:fillRect/>
          </a:stretch>
        </p:blipFill>
        <p:spPr>
          <a:xfrm>
            <a:off x="857702" y="1754514"/>
            <a:ext cx="3158497" cy="3586607"/>
          </a:xfrm>
        </p:spPr>
      </p:pic>
    </p:spTree>
    <p:extLst>
      <p:ext uri="{BB962C8B-B14F-4D97-AF65-F5344CB8AC3E}">
        <p14:creationId xmlns:p14="http://schemas.microsoft.com/office/powerpoint/2010/main" val="3511814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4C29D-EEF9-E277-E26F-350B3BD53327}"/>
              </a:ext>
            </a:extLst>
          </p:cNvPr>
          <p:cNvSpPr>
            <a:spLocks noGrp="1"/>
          </p:cNvSpPr>
          <p:nvPr>
            <p:ph type="title"/>
          </p:nvPr>
        </p:nvSpPr>
        <p:spPr/>
        <p:txBody>
          <a:bodyPr/>
          <a:lstStyle/>
          <a:p>
            <a:r>
              <a:rPr lang="en-US"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a:t>
            </a: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Tool: Low-income Percentage</a:t>
            </a:r>
            <a:endParaRPr lang="en-US" dirty="0"/>
          </a:p>
        </p:txBody>
      </p:sp>
      <p:sp>
        <p:nvSpPr>
          <p:cNvPr id="3" name="Slide Number Placeholder 2">
            <a:extLst>
              <a:ext uri="{FF2B5EF4-FFF2-40B4-BE49-F238E27FC236}">
                <a16:creationId xmlns:a16="http://schemas.microsoft.com/office/drawing/2014/main" id="{4EFFE381-40BA-2945-19E1-654895A0B6CF}"/>
              </a:ext>
            </a:extLst>
          </p:cNvPr>
          <p:cNvSpPr>
            <a:spLocks noGrp="1"/>
          </p:cNvSpPr>
          <p:nvPr>
            <p:ph type="sldNum" sz="quarter" idx="12"/>
          </p:nvPr>
        </p:nvSpPr>
        <p:spPr/>
        <p:txBody>
          <a:bodyPr/>
          <a:lstStyle/>
          <a:p>
            <a:fld id="{0088AB57-2DBE-44A3-AE96-942C49E954BF}" type="slidenum">
              <a:rPr lang="en-US" smtClean="0"/>
              <a:t>26</a:t>
            </a:fld>
            <a:endParaRPr lang="en-US" dirty="0"/>
          </a:p>
        </p:txBody>
      </p:sp>
      <p:pic>
        <p:nvPicPr>
          <p:cNvPr id="7" name="Content Placeholder 6">
            <a:extLst>
              <a:ext uri="{FF2B5EF4-FFF2-40B4-BE49-F238E27FC236}">
                <a16:creationId xmlns:a16="http://schemas.microsoft.com/office/drawing/2014/main" id="{D6F0436B-ED55-D862-8530-DAE9F22A8A00}"/>
              </a:ext>
            </a:extLst>
          </p:cNvPr>
          <p:cNvPicPr>
            <a:picLocks noGrp="1" noChangeAspect="1"/>
          </p:cNvPicPr>
          <p:nvPr>
            <p:ph sz="half" idx="13"/>
          </p:nvPr>
        </p:nvPicPr>
        <p:blipFill>
          <a:blip r:embed="rId2"/>
          <a:stretch>
            <a:fillRect/>
          </a:stretch>
        </p:blipFill>
        <p:spPr>
          <a:xfrm>
            <a:off x="1571728" y="1547256"/>
            <a:ext cx="2658527" cy="2767038"/>
          </a:xfrm>
        </p:spPr>
      </p:pic>
      <p:sp>
        <p:nvSpPr>
          <p:cNvPr id="5" name="Content Placeholder 4">
            <a:extLst>
              <a:ext uri="{FF2B5EF4-FFF2-40B4-BE49-F238E27FC236}">
                <a16:creationId xmlns:a16="http://schemas.microsoft.com/office/drawing/2014/main" id="{09BEC86F-7F4D-649C-C6A2-9CB376E4D2B2}"/>
              </a:ext>
            </a:extLst>
          </p:cNvPr>
          <p:cNvSpPr>
            <a:spLocks noGrp="1"/>
          </p:cNvSpPr>
          <p:nvPr>
            <p:ph sz="half" idx="14"/>
          </p:nvPr>
        </p:nvSpPr>
        <p:spPr>
          <a:xfrm>
            <a:off x="5255664" y="1547257"/>
            <a:ext cx="5898433" cy="4357462"/>
          </a:xfrm>
        </p:spPr>
        <p:txBody>
          <a:bodyPr>
            <a:normAutofit lnSpcReduction="10000"/>
          </a:bodyPr>
          <a:lstStyle/>
          <a:p>
            <a:pPr marL="0" indent="0">
              <a:buNone/>
            </a:pPr>
            <a:r>
              <a:rPr lang="en-US" b="0" i="0" dirty="0">
                <a:solidFill>
                  <a:schemeClr val="tx1"/>
                </a:solidFill>
              </a:rPr>
              <a:t>Column F:</a:t>
            </a:r>
          </a:p>
          <a:p>
            <a:r>
              <a:rPr lang="en-US" b="0" i="0" dirty="0">
                <a:solidFill>
                  <a:schemeClr val="tx1"/>
                </a:solidFill>
              </a:rPr>
              <a:t>Enter low-income percentage data for each campus consistent with </a:t>
            </a:r>
            <a:r>
              <a:rPr lang="en-US" sz="2800" b="1" i="0" dirty="0">
                <a:solidFill>
                  <a:schemeClr val="tx1"/>
                </a:solidFill>
                <a:ea typeface="Calibri" panose="020F0502020204030204" pitchFamily="34" charset="0"/>
              </a:rPr>
              <a:t>October 2022 </a:t>
            </a:r>
            <a:r>
              <a:rPr lang="en-US" sz="2800" b="0" i="0" dirty="0">
                <a:solidFill>
                  <a:schemeClr val="tx1"/>
                </a:solidFill>
                <a:ea typeface="Calibri" panose="020F0502020204030204" pitchFamily="34" charset="0"/>
              </a:rPr>
              <a:t>(FY 2023/School Year 2022</a:t>
            </a:r>
            <a:r>
              <a:rPr lang="en-US" sz="2800" b="0" i="0" dirty="0">
                <a:solidFill>
                  <a:schemeClr val="tx1"/>
                </a:solidFill>
              </a:rPr>
              <a:t>–2023) </a:t>
            </a:r>
            <a:r>
              <a:rPr lang="en-US" sz="2800" b="1" i="0" dirty="0">
                <a:solidFill>
                  <a:schemeClr val="tx1"/>
                </a:solidFill>
                <a:ea typeface="Calibri" panose="020F0502020204030204" pitchFamily="34" charset="0"/>
              </a:rPr>
              <a:t>PEIMS Fall Snapshot data.</a:t>
            </a:r>
            <a:endParaRPr lang="en-US" sz="2800" b="1" i="0" dirty="0">
              <a:solidFill>
                <a:schemeClr val="tx1"/>
              </a:solidFill>
            </a:endParaRPr>
          </a:p>
          <a:p>
            <a:pPr marL="0" indent="0">
              <a:buNone/>
            </a:pPr>
            <a:r>
              <a:rPr lang="en-US" b="0" i="0" dirty="0">
                <a:solidFill>
                  <a:schemeClr val="tx1"/>
                </a:solidFill>
              </a:rPr>
              <a:t>Note: for ease in identifying the top quartile (25%) of low-income campuses, campuses can be sorted and then listed in order from highest to lowest for low-income percentage.</a:t>
            </a:r>
            <a:endParaRPr lang="en-US" i="0" dirty="0">
              <a:solidFill>
                <a:schemeClr val="tx1"/>
              </a:solidFill>
            </a:endParaRPr>
          </a:p>
        </p:txBody>
      </p:sp>
    </p:spTree>
    <p:extLst>
      <p:ext uri="{BB962C8B-B14F-4D97-AF65-F5344CB8AC3E}">
        <p14:creationId xmlns:p14="http://schemas.microsoft.com/office/powerpoint/2010/main" val="469301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3E5B9-A78A-4FBC-8E65-EB15C51F3B5B}"/>
              </a:ext>
            </a:extLst>
          </p:cNvPr>
          <p:cNvSpPr>
            <a:spLocks noGrp="1"/>
          </p:cNvSpPr>
          <p:nvPr>
            <p:ph type="title"/>
          </p:nvPr>
        </p:nvSpPr>
        <p:spPr/>
        <p:txBody>
          <a:bodyPr>
            <a:norm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FY 2022 Data to be Entered</a:t>
            </a:r>
          </a:p>
        </p:txBody>
      </p:sp>
      <p:sp>
        <p:nvSpPr>
          <p:cNvPr id="3" name="Slide Number Placeholder 2">
            <a:extLst>
              <a:ext uri="{FF2B5EF4-FFF2-40B4-BE49-F238E27FC236}">
                <a16:creationId xmlns:a16="http://schemas.microsoft.com/office/drawing/2014/main" id="{DA76E185-31E6-4C72-891B-A6820220C1C0}"/>
              </a:ext>
            </a:extLst>
          </p:cNvPr>
          <p:cNvSpPr>
            <a:spLocks noGrp="1"/>
          </p:cNvSpPr>
          <p:nvPr>
            <p:ph type="sldNum" sz="quarter" idx="12"/>
          </p:nvPr>
        </p:nvSpPr>
        <p:spPr/>
        <p:txBody>
          <a:bodyPr/>
          <a:lstStyle/>
          <a:p>
            <a:fld id="{0088AB57-2DBE-44A3-AE96-942C49E954BF}" type="slidenum">
              <a:rPr lang="en-US" smtClean="0"/>
              <a:t>27</a:t>
            </a:fld>
            <a:endParaRPr lang="en-US" dirty="0"/>
          </a:p>
        </p:txBody>
      </p:sp>
      <p:pic>
        <p:nvPicPr>
          <p:cNvPr id="9" name="Content Placeholder 8">
            <a:extLst>
              <a:ext uri="{FF2B5EF4-FFF2-40B4-BE49-F238E27FC236}">
                <a16:creationId xmlns:a16="http://schemas.microsoft.com/office/drawing/2014/main" id="{653E06BC-0D98-4231-8975-9100EEF87F8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p:blipFill>
        <p:spPr>
          <a:xfrm>
            <a:off x="546931" y="1462325"/>
            <a:ext cx="5339089" cy="1521019"/>
          </a:xfrm>
        </p:spPr>
      </p:pic>
      <p:sp>
        <p:nvSpPr>
          <p:cNvPr id="5" name="Content Placeholder 4">
            <a:extLst>
              <a:ext uri="{FF2B5EF4-FFF2-40B4-BE49-F238E27FC236}">
                <a16:creationId xmlns:a16="http://schemas.microsoft.com/office/drawing/2014/main" id="{B6664E91-90C6-481D-B9F6-F0ED47D62F50}"/>
              </a:ext>
            </a:extLst>
          </p:cNvPr>
          <p:cNvSpPr>
            <a:spLocks noGrp="1"/>
          </p:cNvSpPr>
          <p:nvPr>
            <p:ph sz="quarter" idx="4"/>
          </p:nvPr>
        </p:nvSpPr>
        <p:spPr>
          <a:xfrm>
            <a:off x="6275713" y="1414131"/>
            <a:ext cx="5164920" cy="3923414"/>
          </a:xfrm>
        </p:spPr>
        <p:txBody>
          <a:bodyPr>
            <a:normAutofit lnSpcReduction="10000"/>
          </a:bodyPr>
          <a:lstStyle/>
          <a:p>
            <a:r>
              <a:rPr lang="en-US" b="0" dirty="0"/>
              <a:t>Columns G, H, I – </a:t>
            </a:r>
          </a:p>
          <a:p>
            <a:r>
              <a:rPr lang="en-US" b="0" dirty="0"/>
              <a:t>For school year </a:t>
            </a:r>
            <a:r>
              <a:rPr lang="en-US" dirty="0"/>
              <a:t>2021</a:t>
            </a: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a:t>2022</a:t>
            </a:r>
            <a:r>
              <a:rPr lang="en-US" b="0" dirty="0"/>
              <a:t>: </a:t>
            </a:r>
          </a:p>
          <a:p>
            <a:pPr marL="457200" indent="-457200">
              <a:buFont typeface="Arial" panose="020B0604020202020204" pitchFamily="34" charset="0"/>
              <a:buChar char="•"/>
            </a:pPr>
            <a:r>
              <a:rPr lang="en-US" b="0" dirty="0"/>
              <a:t>Enter the enrollment for each active campus.</a:t>
            </a:r>
          </a:p>
          <a:p>
            <a:pPr marL="457200" indent="-457200">
              <a:buFont typeface="Arial" panose="020B0604020202020204" pitchFamily="34" charset="0"/>
              <a:buChar char="•"/>
            </a:pPr>
            <a:r>
              <a:rPr lang="en-US" b="0" dirty="0"/>
              <a:t>Enter the budget allocation for each active campus.</a:t>
            </a:r>
          </a:p>
          <a:p>
            <a:pPr marL="457200" indent="-457200">
              <a:buFont typeface="Arial" panose="020B0604020202020204" pitchFamily="34" charset="0"/>
              <a:buChar char="•"/>
            </a:pPr>
            <a:r>
              <a:rPr lang="en-US" b="0" dirty="0"/>
              <a:t>Enter the allocated staff full-time equivalents (FTEs) for each active campus.</a:t>
            </a:r>
          </a:p>
          <a:p>
            <a:endParaRPr lang="en-US" dirty="0"/>
          </a:p>
        </p:txBody>
      </p:sp>
      <p:sp>
        <p:nvSpPr>
          <p:cNvPr id="6" name="TextBox 5">
            <a:extLst>
              <a:ext uri="{FF2B5EF4-FFF2-40B4-BE49-F238E27FC236}">
                <a16:creationId xmlns:a16="http://schemas.microsoft.com/office/drawing/2014/main" id="{D94D14A5-A7FC-42F4-8E4A-3FF5C654135F}"/>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
        <p:nvSpPr>
          <p:cNvPr id="4" name="TextBox 3">
            <a:extLst>
              <a:ext uri="{FF2B5EF4-FFF2-40B4-BE49-F238E27FC236}">
                <a16:creationId xmlns:a16="http://schemas.microsoft.com/office/drawing/2014/main" id="{A386E502-624B-4594-B1AE-7A34D055F87D}"/>
              </a:ext>
            </a:extLst>
          </p:cNvPr>
          <p:cNvSpPr txBox="1"/>
          <p:nvPr/>
        </p:nvSpPr>
        <p:spPr>
          <a:xfrm>
            <a:off x="546931" y="3076486"/>
            <a:ext cx="5728783" cy="3477875"/>
          </a:xfrm>
          <a:prstGeom prst="rect">
            <a:avLst/>
          </a:prstGeom>
          <a:noFill/>
        </p:spPr>
        <p:txBody>
          <a:bodyPr wrap="square" rtlCol="0">
            <a:spAutoFit/>
          </a:bodyPr>
          <a:lstStyle/>
          <a:p>
            <a:r>
              <a:rPr lang="en-US" sz="2200" b="1" dirty="0">
                <a:latin typeface="+mn-lt"/>
              </a:rPr>
              <a:t>Important Notes:</a:t>
            </a:r>
          </a:p>
          <a:p>
            <a:pPr marL="342900" indent="-342900">
              <a:buFont typeface="Arial" panose="020B0604020202020204" pitchFamily="34" charset="0"/>
              <a:buChar char="•"/>
            </a:pPr>
            <a:r>
              <a:rPr lang="en-US" sz="2200" b="1" dirty="0"/>
              <a:t>All data </a:t>
            </a:r>
            <a:r>
              <a:rPr lang="en-US" sz="2200" dirty="0"/>
              <a:t>should be as of the </a:t>
            </a:r>
            <a:r>
              <a:rPr lang="en-US" sz="2200" b="1" dirty="0">
                <a:solidFill>
                  <a:srgbClr val="000000"/>
                </a:solidFill>
                <a:ea typeface="Calibri" panose="020F0502020204030204" pitchFamily="34" charset="0"/>
              </a:rPr>
              <a:t>October 2021 </a:t>
            </a:r>
            <a:r>
              <a:rPr lang="en-US" sz="2200" b="0" dirty="0">
                <a:solidFill>
                  <a:srgbClr val="000000"/>
                </a:solidFill>
                <a:ea typeface="Calibri" panose="020F0502020204030204" pitchFamily="34" charset="0"/>
              </a:rPr>
              <a:t>(FY 2022/School Year 2021</a:t>
            </a:r>
            <a:r>
              <a:rPr lang="en-US" sz="2200" b="0" dirty="0"/>
              <a:t>–2022) </a:t>
            </a:r>
            <a:r>
              <a:rPr lang="en-US" sz="2200" b="1" dirty="0">
                <a:solidFill>
                  <a:srgbClr val="000000"/>
                </a:solidFill>
                <a:ea typeface="Calibri" panose="020F0502020204030204" pitchFamily="34" charset="0"/>
              </a:rPr>
              <a:t>PEIMS Fall Snapshot date.</a:t>
            </a:r>
            <a:endParaRPr lang="en-US" sz="2200" b="1" dirty="0"/>
          </a:p>
          <a:p>
            <a:pPr marL="800100" lvl="1" indent="-342900">
              <a:buFont typeface="Arial" panose="020B0604020202020204" pitchFamily="34" charset="0"/>
              <a:buChar char="•"/>
            </a:pPr>
            <a:r>
              <a:rPr lang="en-US" sz="2200" dirty="0">
                <a:latin typeface="Calibri (Body)"/>
              </a:rPr>
              <a:t>Enrollment</a:t>
            </a:r>
          </a:p>
          <a:p>
            <a:pPr marL="800100" lvl="1" indent="-342900">
              <a:buFont typeface="Arial" panose="020B0604020202020204" pitchFamily="34" charset="0"/>
              <a:buChar char="•"/>
            </a:pPr>
            <a:r>
              <a:rPr lang="en-US" sz="2200" b="0" dirty="0">
                <a:latin typeface="Calibri (Body)"/>
              </a:rPr>
              <a:t>State and local funding </a:t>
            </a:r>
            <a:r>
              <a:rPr lang="en-US" sz="2200" dirty="0">
                <a:latin typeface="Calibri (Body)"/>
              </a:rPr>
              <a:t>from the </a:t>
            </a:r>
            <a:r>
              <a:rPr lang="en-US" sz="2200" dirty="0">
                <a:effectLst/>
                <a:latin typeface="Calibri (Body)"/>
                <a:ea typeface="Times New Roman" panose="02020603050405020304" pitchFamily="18" charset="0"/>
              </a:rPr>
              <a:t>board-adopted budget in effect at that time</a:t>
            </a:r>
            <a:endParaRPr lang="en-US" sz="2200" b="0" dirty="0">
              <a:latin typeface="Calibri (Body)"/>
            </a:endParaRPr>
          </a:p>
          <a:p>
            <a:pPr marL="800100" lvl="1" indent="-342900">
              <a:buFont typeface="Arial" panose="020B0604020202020204" pitchFamily="34" charset="0"/>
              <a:buChar char="•"/>
            </a:pPr>
            <a:r>
              <a:rPr lang="en-US" sz="2200" dirty="0">
                <a:latin typeface="Calibri (Body)"/>
              </a:rPr>
              <a:t>Staff FTEs (i</a:t>
            </a:r>
            <a:r>
              <a:rPr lang="en-US" sz="2200" b="0" i="0" dirty="0">
                <a:effectLst/>
                <a:latin typeface="+mn-lt"/>
              </a:rPr>
              <a:t>nclude all FTEs performing campus-level services, including those funded with federal funds).</a:t>
            </a:r>
            <a:endParaRPr lang="en-US" sz="2200" dirty="0">
              <a:latin typeface="+mn-lt"/>
            </a:endParaRPr>
          </a:p>
        </p:txBody>
      </p:sp>
    </p:spTree>
    <p:extLst>
      <p:ext uri="{BB962C8B-B14F-4D97-AF65-F5344CB8AC3E}">
        <p14:creationId xmlns:p14="http://schemas.microsoft.com/office/powerpoint/2010/main" val="29074078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3E5B9-A78A-4FBC-8E65-EB15C51F3B5B}"/>
              </a:ext>
            </a:extLst>
          </p:cNvPr>
          <p:cNvSpPr>
            <a:spLocks noGrp="1"/>
          </p:cNvSpPr>
          <p:nvPr>
            <p:ph type="title"/>
          </p:nvPr>
        </p:nvSpPr>
        <p:spPr/>
        <p:txBody>
          <a:bodyPr>
            <a:norm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FY 2023 Data to be Entered</a:t>
            </a:r>
          </a:p>
        </p:txBody>
      </p:sp>
      <p:sp>
        <p:nvSpPr>
          <p:cNvPr id="3" name="Slide Number Placeholder 2">
            <a:extLst>
              <a:ext uri="{FF2B5EF4-FFF2-40B4-BE49-F238E27FC236}">
                <a16:creationId xmlns:a16="http://schemas.microsoft.com/office/drawing/2014/main" id="{DA76E185-31E6-4C72-891B-A6820220C1C0}"/>
              </a:ext>
            </a:extLst>
          </p:cNvPr>
          <p:cNvSpPr>
            <a:spLocks noGrp="1"/>
          </p:cNvSpPr>
          <p:nvPr>
            <p:ph type="sldNum" sz="quarter" idx="12"/>
          </p:nvPr>
        </p:nvSpPr>
        <p:spPr/>
        <p:txBody>
          <a:bodyPr/>
          <a:lstStyle/>
          <a:p>
            <a:fld id="{0088AB57-2DBE-44A3-AE96-942C49E954BF}" type="slidenum">
              <a:rPr lang="en-US" smtClean="0"/>
              <a:t>28</a:t>
            </a:fld>
            <a:endParaRPr lang="en-US" dirty="0"/>
          </a:p>
        </p:txBody>
      </p:sp>
      <p:sp>
        <p:nvSpPr>
          <p:cNvPr id="5" name="Content Placeholder 4">
            <a:extLst>
              <a:ext uri="{FF2B5EF4-FFF2-40B4-BE49-F238E27FC236}">
                <a16:creationId xmlns:a16="http://schemas.microsoft.com/office/drawing/2014/main" id="{B6664E91-90C6-481D-B9F6-F0ED47D62F50}"/>
              </a:ext>
            </a:extLst>
          </p:cNvPr>
          <p:cNvSpPr>
            <a:spLocks noGrp="1"/>
          </p:cNvSpPr>
          <p:nvPr>
            <p:ph sz="quarter" idx="4"/>
          </p:nvPr>
        </p:nvSpPr>
        <p:spPr>
          <a:xfrm>
            <a:off x="6275713" y="1414131"/>
            <a:ext cx="5164920" cy="3923414"/>
          </a:xfrm>
        </p:spPr>
        <p:txBody>
          <a:bodyPr>
            <a:normAutofit lnSpcReduction="10000"/>
          </a:bodyPr>
          <a:lstStyle/>
          <a:p>
            <a:r>
              <a:rPr lang="en-US" b="0" dirty="0"/>
              <a:t>Columns J, K, L – </a:t>
            </a:r>
          </a:p>
          <a:p>
            <a:r>
              <a:rPr lang="en-US" b="0" dirty="0"/>
              <a:t>For school year </a:t>
            </a:r>
            <a:r>
              <a:rPr lang="en-US" dirty="0"/>
              <a:t>2022</a:t>
            </a: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a:t>2023</a:t>
            </a:r>
            <a:r>
              <a:rPr lang="en-US" b="0" dirty="0"/>
              <a:t>: </a:t>
            </a:r>
          </a:p>
          <a:p>
            <a:pPr marL="457200" indent="-457200">
              <a:buFont typeface="Arial" panose="020B0604020202020204" pitchFamily="34" charset="0"/>
              <a:buChar char="•"/>
            </a:pPr>
            <a:r>
              <a:rPr lang="en-US" b="0" dirty="0"/>
              <a:t>Enter the enrollment for each active campus.</a:t>
            </a:r>
          </a:p>
          <a:p>
            <a:pPr marL="457200" indent="-457200">
              <a:buFont typeface="Arial" panose="020B0604020202020204" pitchFamily="34" charset="0"/>
              <a:buChar char="•"/>
            </a:pPr>
            <a:r>
              <a:rPr lang="en-US" b="0" dirty="0"/>
              <a:t>Enter the budget allocation for each active campus.</a:t>
            </a:r>
          </a:p>
          <a:p>
            <a:pPr marL="457200" indent="-457200">
              <a:buFont typeface="Arial" panose="020B0604020202020204" pitchFamily="34" charset="0"/>
              <a:buChar char="•"/>
            </a:pPr>
            <a:r>
              <a:rPr lang="en-US" b="0" dirty="0"/>
              <a:t>Enter the allocated staff full-time equivalents (FTEs) for each active campus.</a:t>
            </a:r>
          </a:p>
          <a:p>
            <a:endParaRPr lang="en-US" dirty="0"/>
          </a:p>
        </p:txBody>
      </p:sp>
      <p:sp>
        <p:nvSpPr>
          <p:cNvPr id="6" name="TextBox 5">
            <a:extLst>
              <a:ext uri="{FF2B5EF4-FFF2-40B4-BE49-F238E27FC236}">
                <a16:creationId xmlns:a16="http://schemas.microsoft.com/office/drawing/2014/main" id="{D94D14A5-A7FC-42F4-8E4A-3FF5C654135F}"/>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
        <p:nvSpPr>
          <p:cNvPr id="4" name="TextBox 3">
            <a:extLst>
              <a:ext uri="{FF2B5EF4-FFF2-40B4-BE49-F238E27FC236}">
                <a16:creationId xmlns:a16="http://schemas.microsoft.com/office/drawing/2014/main" id="{A386E502-624B-4594-B1AE-7A34D055F87D}"/>
              </a:ext>
            </a:extLst>
          </p:cNvPr>
          <p:cNvSpPr txBox="1"/>
          <p:nvPr/>
        </p:nvSpPr>
        <p:spPr>
          <a:xfrm>
            <a:off x="546931" y="3076486"/>
            <a:ext cx="5728783" cy="3477875"/>
          </a:xfrm>
          <a:prstGeom prst="rect">
            <a:avLst/>
          </a:prstGeom>
          <a:noFill/>
        </p:spPr>
        <p:txBody>
          <a:bodyPr wrap="square" rtlCol="0">
            <a:spAutoFit/>
          </a:bodyPr>
          <a:lstStyle/>
          <a:p>
            <a:r>
              <a:rPr lang="en-US" sz="2200" b="1" dirty="0">
                <a:latin typeface="+mn-lt"/>
              </a:rPr>
              <a:t>Important Notes:</a:t>
            </a:r>
          </a:p>
          <a:p>
            <a:pPr marL="342900" indent="-342900">
              <a:buFont typeface="Arial" panose="020B0604020202020204" pitchFamily="34" charset="0"/>
              <a:buChar char="•"/>
            </a:pPr>
            <a:r>
              <a:rPr lang="en-US" sz="2200" b="1" dirty="0"/>
              <a:t>All data </a:t>
            </a:r>
            <a:r>
              <a:rPr lang="en-US" sz="2200" dirty="0"/>
              <a:t>should be as of the </a:t>
            </a:r>
            <a:r>
              <a:rPr lang="en-US" sz="2200" b="1" dirty="0">
                <a:solidFill>
                  <a:srgbClr val="000000"/>
                </a:solidFill>
                <a:ea typeface="Calibri" panose="020F0502020204030204" pitchFamily="34" charset="0"/>
              </a:rPr>
              <a:t>October 2022 </a:t>
            </a:r>
            <a:r>
              <a:rPr lang="en-US" sz="2200" b="0" dirty="0">
                <a:solidFill>
                  <a:srgbClr val="000000"/>
                </a:solidFill>
                <a:ea typeface="Calibri" panose="020F0502020204030204" pitchFamily="34" charset="0"/>
              </a:rPr>
              <a:t>(FY 2023/School Year 2022</a:t>
            </a:r>
            <a:r>
              <a:rPr lang="en-US" sz="2200" b="0" dirty="0"/>
              <a:t>–2023) </a:t>
            </a:r>
            <a:r>
              <a:rPr lang="en-US" sz="2200" b="1" dirty="0">
                <a:solidFill>
                  <a:srgbClr val="000000"/>
                </a:solidFill>
                <a:ea typeface="Calibri" panose="020F0502020204030204" pitchFamily="34" charset="0"/>
              </a:rPr>
              <a:t>PEIMS Fall Snapshot date.</a:t>
            </a:r>
            <a:endParaRPr lang="en-US" sz="2200" b="1" dirty="0"/>
          </a:p>
          <a:p>
            <a:pPr marL="800100" lvl="1" indent="-342900">
              <a:buFont typeface="Arial" panose="020B0604020202020204" pitchFamily="34" charset="0"/>
              <a:buChar char="•"/>
            </a:pPr>
            <a:r>
              <a:rPr lang="en-US" sz="2200" dirty="0">
                <a:latin typeface="Calibri (Body)"/>
              </a:rPr>
              <a:t>Enrollment</a:t>
            </a:r>
          </a:p>
          <a:p>
            <a:pPr marL="800100" lvl="1" indent="-342900">
              <a:buFont typeface="Arial" panose="020B0604020202020204" pitchFamily="34" charset="0"/>
              <a:buChar char="•"/>
            </a:pPr>
            <a:r>
              <a:rPr lang="en-US" sz="2200" b="0" dirty="0">
                <a:latin typeface="Calibri (Body)"/>
              </a:rPr>
              <a:t>State and local funding </a:t>
            </a:r>
            <a:r>
              <a:rPr lang="en-US" sz="2200" dirty="0">
                <a:latin typeface="Calibri (Body)"/>
              </a:rPr>
              <a:t>from the </a:t>
            </a:r>
            <a:r>
              <a:rPr lang="en-US" sz="2200" dirty="0">
                <a:effectLst/>
                <a:latin typeface="Calibri (Body)"/>
                <a:ea typeface="Times New Roman" panose="02020603050405020304" pitchFamily="18" charset="0"/>
              </a:rPr>
              <a:t>board-adopted budget in effect at that time</a:t>
            </a:r>
            <a:endParaRPr lang="en-US" sz="2200" b="0" dirty="0">
              <a:latin typeface="Calibri (Body)"/>
            </a:endParaRPr>
          </a:p>
          <a:p>
            <a:pPr marL="800100" lvl="1" indent="-342900">
              <a:buFont typeface="Arial" panose="020B0604020202020204" pitchFamily="34" charset="0"/>
              <a:buChar char="•"/>
            </a:pPr>
            <a:r>
              <a:rPr lang="en-US" sz="2200" dirty="0">
                <a:latin typeface="Calibri (Body)"/>
              </a:rPr>
              <a:t>Staff FTEs (i</a:t>
            </a:r>
            <a:r>
              <a:rPr lang="en-US" sz="2200" b="0" i="0" dirty="0">
                <a:effectLst/>
                <a:latin typeface="+mn-lt"/>
              </a:rPr>
              <a:t>nclude all FTEs performing campus-level services, including those funded with federal funds).</a:t>
            </a:r>
            <a:endParaRPr lang="en-US" sz="2200" dirty="0">
              <a:latin typeface="+mn-lt"/>
            </a:endParaRPr>
          </a:p>
        </p:txBody>
      </p:sp>
      <p:pic>
        <p:nvPicPr>
          <p:cNvPr id="11" name="Content Placeholder 6">
            <a:extLst>
              <a:ext uri="{FF2B5EF4-FFF2-40B4-BE49-F238E27FC236}">
                <a16:creationId xmlns:a16="http://schemas.microsoft.com/office/drawing/2014/main" id="{6C3CE2B1-536A-FD0F-6DD9-A949B765E6B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p:blipFill>
        <p:spPr>
          <a:xfrm>
            <a:off x="575889" y="1414131"/>
            <a:ext cx="5260715" cy="1437521"/>
          </a:xfrm>
          <a:prstGeom prst="rect">
            <a:avLst/>
          </a:prstGeom>
        </p:spPr>
      </p:pic>
    </p:spTree>
    <p:extLst>
      <p:ext uri="{BB962C8B-B14F-4D97-AF65-F5344CB8AC3E}">
        <p14:creationId xmlns:p14="http://schemas.microsoft.com/office/powerpoint/2010/main" val="3419587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DE1CB-6980-4D66-B77F-9DB25112419F}"/>
              </a:ext>
            </a:extLst>
          </p:cNvPr>
          <p:cNvSpPr>
            <a:spLocks noGrp="1"/>
          </p:cNvSpPr>
          <p:nvPr>
            <p:ph type="title"/>
          </p:nvPr>
        </p:nvSpPr>
        <p:spPr/>
        <p:txBody>
          <a:bodyPr>
            <a:normAutofit/>
          </a:bodyPr>
          <a:lstStyle/>
          <a:p>
            <a:r>
              <a:rPr lang="en-US" sz="3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Tool Completion: FY 2022 &amp; FY 2023 Funding Data</a:t>
            </a:r>
          </a:p>
        </p:txBody>
      </p:sp>
      <p:sp>
        <p:nvSpPr>
          <p:cNvPr id="3" name="Slide Number Placeholder 2">
            <a:extLst>
              <a:ext uri="{FF2B5EF4-FFF2-40B4-BE49-F238E27FC236}">
                <a16:creationId xmlns:a16="http://schemas.microsoft.com/office/drawing/2014/main" id="{7C8E12A7-716E-4068-8B07-56D5DC32C3E6}"/>
              </a:ext>
            </a:extLst>
          </p:cNvPr>
          <p:cNvSpPr>
            <a:spLocks noGrp="1"/>
          </p:cNvSpPr>
          <p:nvPr>
            <p:ph type="sldNum" sz="quarter" idx="12"/>
          </p:nvPr>
        </p:nvSpPr>
        <p:spPr/>
        <p:txBody>
          <a:bodyPr/>
          <a:lstStyle/>
          <a:p>
            <a:fld id="{0088AB57-2DBE-44A3-AE96-942C49E954BF}" type="slidenum">
              <a:rPr lang="en-US" smtClean="0"/>
              <a:t>29</a:t>
            </a:fld>
            <a:endParaRPr lang="en-US" dirty="0"/>
          </a:p>
        </p:txBody>
      </p:sp>
      <p:sp>
        <p:nvSpPr>
          <p:cNvPr id="4" name="Content Placeholder 3">
            <a:extLst>
              <a:ext uri="{FF2B5EF4-FFF2-40B4-BE49-F238E27FC236}">
                <a16:creationId xmlns:a16="http://schemas.microsoft.com/office/drawing/2014/main" id="{C27CF2FF-F559-4A56-AD1D-59427B1BDEB1}"/>
              </a:ext>
            </a:extLst>
          </p:cNvPr>
          <p:cNvSpPr>
            <a:spLocks noGrp="1"/>
          </p:cNvSpPr>
          <p:nvPr>
            <p:ph idx="13"/>
          </p:nvPr>
        </p:nvSpPr>
        <p:spPr>
          <a:xfrm>
            <a:off x="735457" y="1414659"/>
            <a:ext cx="10515599" cy="4937484"/>
          </a:xfrm>
        </p:spPr>
        <p:txBody>
          <a:bodyPr>
            <a:normAutofit lnSpcReduction="10000"/>
          </a:bodyPr>
          <a:lstStyle/>
          <a:p>
            <a:r>
              <a:rPr lang="en-US" b="0" dirty="0"/>
              <a:t>Funding sources to report for both FY 2022 and FY 2023:</a:t>
            </a:r>
          </a:p>
          <a:p>
            <a:pPr marL="285750" indent="-285750">
              <a:buFont typeface="Arial" panose="020B0604020202020204" pitchFamily="34" charset="0"/>
              <a:buChar char="•"/>
            </a:pPr>
            <a:r>
              <a:rPr lang="en-US" sz="2300" b="0" dirty="0">
                <a:latin typeface="+mn-lt"/>
                <a:ea typeface="Calibri" panose="020F0502020204030204" pitchFamily="34" charset="0"/>
                <a:cs typeface="Times New Roman" panose="02020603050405020304" pitchFamily="18" charset="0"/>
              </a:rPr>
              <a:t>I</a:t>
            </a:r>
            <a:r>
              <a:rPr lang="en-US" sz="2300" b="0" dirty="0">
                <a:effectLst/>
                <a:latin typeface="+mn-lt"/>
                <a:ea typeface="Calibri" panose="020F0502020204030204" pitchFamily="34" charset="0"/>
                <a:cs typeface="Times New Roman" panose="02020603050405020304" pitchFamily="18" charset="0"/>
              </a:rPr>
              <a:t>nclude all sources of </a:t>
            </a:r>
            <a:r>
              <a:rPr lang="en-US" sz="2300" dirty="0">
                <a:effectLst/>
                <a:latin typeface="+mn-lt"/>
                <a:ea typeface="Calibri" panose="020F0502020204030204" pitchFamily="34" charset="0"/>
                <a:cs typeface="Times New Roman" panose="02020603050405020304" pitchFamily="18" charset="0"/>
              </a:rPr>
              <a:t>State and local </a:t>
            </a:r>
            <a:r>
              <a:rPr lang="en-US" sz="2300" b="0" dirty="0">
                <a:effectLst/>
                <a:latin typeface="+mn-lt"/>
                <a:ea typeface="Calibri" panose="020F0502020204030204" pitchFamily="34" charset="0"/>
                <a:cs typeface="Times New Roman" panose="02020603050405020304" pitchFamily="18" charset="0"/>
              </a:rPr>
              <a:t>funds the LEA has allocated to each campus for  free public education. </a:t>
            </a:r>
          </a:p>
          <a:p>
            <a:pPr marL="285750" indent="-285750">
              <a:buFont typeface="Arial" panose="020B0604020202020204" pitchFamily="34" charset="0"/>
              <a:buChar char="•"/>
            </a:pPr>
            <a:r>
              <a:rPr lang="en-US" sz="2300" dirty="0">
                <a:latin typeface="+mn-lt"/>
                <a:ea typeface="Calibri" panose="020F0502020204030204" pitchFamily="34" charset="0"/>
                <a:cs typeface="Times New Roman" panose="02020603050405020304" pitchFamily="18" charset="0"/>
              </a:rPr>
              <a:t>D</a:t>
            </a:r>
            <a:r>
              <a:rPr lang="en-US" sz="2300" dirty="0">
                <a:effectLst/>
                <a:latin typeface="+mn-lt"/>
                <a:ea typeface="Calibri" panose="020F0502020204030204" pitchFamily="34" charset="0"/>
                <a:cs typeface="Times New Roman" panose="02020603050405020304" pitchFamily="18" charset="0"/>
              </a:rPr>
              <a:t>o not include </a:t>
            </a:r>
            <a:r>
              <a:rPr lang="en-US" sz="2300" b="0" dirty="0">
                <a:effectLst/>
                <a:latin typeface="+mn-lt"/>
                <a:ea typeface="Calibri" panose="020F0502020204030204" pitchFamily="34" charset="0"/>
                <a:cs typeface="Times New Roman" panose="02020603050405020304" pitchFamily="18" charset="0"/>
              </a:rPr>
              <a:t>dedicated funds for </a:t>
            </a:r>
            <a:r>
              <a:rPr lang="en-US" sz="2300" dirty="0">
                <a:effectLst/>
                <a:latin typeface="+mn-lt"/>
                <a:ea typeface="Calibri" panose="020F0502020204030204" pitchFamily="34" charset="0"/>
                <a:cs typeface="Times New Roman" panose="02020603050405020304" pitchFamily="18" charset="0"/>
              </a:rPr>
              <a:t>capital outlays </a:t>
            </a:r>
            <a:r>
              <a:rPr lang="en-US" sz="2300" b="0" dirty="0">
                <a:effectLst/>
                <a:latin typeface="+mn-lt"/>
                <a:ea typeface="Calibri" panose="020F0502020204030204" pitchFamily="34" charset="0"/>
                <a:cs typeface="Times New Roman" panose="02020603050405020304" pitchFamily="18" charset="0"/>
              </a:rPr>
              <a:t>and </a:t>
            </a:r>
            <a:r>
              <a:rPr lang="en-US" sz="2300" dirty="0">
                <a:effectLst/>
                <a:latin typeface="+mn-lt"/>
                <a:ea typeface="Calibri" panose="020F0502020204030204" pitchFamily="34" charset="0"/>
                <a:cs typeface="Times New Roman" panose="02020603050405020304" pitchFamily="18" charset="0"/>
              </a:rPr>
              <a:t>debt service</a:t>
            </a:r>
            <a:r>
              <a:rPr lang="en-US" sz="2300" b="0" dirty="0">
                <a:effectLst/>
                <a:latin typeface="+mn-l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2300" dirty="0">
                <a:latin typeface="+mn-lt"/>
                <a:ea typeface="Calibri" panose="020F0502020204030204" pitchFamily="34" charset="0"/>
                <a:cs typeface="Times New Roman" panose="02020603050405020304" pitchFamily="18" charset="0"/>
              </a:rPr>
              <a:t>Do </a:t>
            </a:r>
            <a:r>
              <a:rPr lang="en-US" sz="2300" dirty="0">
                <a:effectLst/>
                <a:latin typeface="+mn-lt"/>
                <a:ea typeface="Calibri" panose="020F0502020204030204" pitchFamily="34" charset="0"/>
                <a:cs typeface="Times New Roman" panose="02020603050405020304" pitchFamily="18" charset="0"/>
              </a:rPr>
              <a:t>not include </a:t>
            </a:r>
            <a:r>
              <a:rPr lang="en-US" sz="2300" b="0" dirty="0">
                <a:effectLst/>
                <a:latin typeface="+mn-lt"/>
                <a:ea typeface="Calibri" panose="020F0502020204030204" pitchFamily="34" charset="0"/>
                <a:cs typeface="Times New Roman" panose="02020603050405020304" pitchFamily="18" charset="0"/>
              </a:rPr>
              <a:t>federal funds or support from private donors, such as charitable contributions. </a:t>
            </a:r>
            <a:endParaRPr lang="en-US" sz="2300" b="0" dirty="0">
              <a:latin typeface="+mn-l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300" b="0" dirty="0">
                <a:latin typeface="+mn-lt"/>
                <a:ea typeface="Calibri" panose="020F0502020204030204" pitchFamily="34" charset="0"/>
                <a:cs typeface="Times New Roman" panose="02020603050405020304" pitchFamily="18" charset="0"/>
              </a:rPr>
              <a:t>U</a:t>
            </a:r>
            <a:r>
              <a:rPr lang="en-US" sz="2300" b="0" dirty="0">
                <a:effectLst/>
                <a:latin typeface="+mn-lt"/>
                <a:ea typeface="Calibri" panose="020F0502020204030204" pitchFamily="34" charset="0"/>
                <a:cs typeface="Times New Roman" panose="02020603050405020304" pitchFamily="18" charset="0"/>
              </a:rPr>
              <a:t>se consistent funding sources from year-to-year and document sources of data. </a:t>
            </a:r>
          </a:p>
          <a:p>
            <a:pPr marL="285750" indent="-285750">
              <a:buFont typeface="Arial" panose="020B0604020202020204" pitchFamily="34" charset="0"/>
              <a:buChar char="•"/>
            </a:pPr>
            <a:r>
              <a:rPr lang="en-US" sz="2300" b="0" dirty="0">
                <a:effectLst/>
                <a:latin typeface="Calibri (Body)"/>
                <a:ea typeface="Times New Roman" panose="02020603050405020304" pitchFamily="18" charset="0"/>
              </a:rPr>
              <a:t>LEAs must use the </a:t>
            </a:r>
            <a:r>
              <a:rPr lang="en-US" sz="2300" dirty="0">
                <a:effectLst/>
                <a:latin typeface="Calibri (Body)"/>
                <a:ea typeface="Times New Roman" panose="02020603050405020304" pitchFamily="18" charset="0"/>
              </a:rPr>
              <a:t>board-adopted budget in effect at the PEIMS Fall </a:t>
            </a:r>
            <a:r>
              <a:rPr lang="en-US" sz="2300" dirty="0">
                <a:latin typeface="Calibri (Body)"/>
                <a:ea typeface="Times New Roman" panose="02020603050405020304" pitchFamily="18" charset="0"/>
              </a:rPr>
              <a:t>S</a:t>
            </a:r>
            <a:r>
              <a:rPr lang="en-US" sz="2300" dirty="0">
                <a:effectLst/>
                <a:latin typeface="Calibri (Body)"/>
                <a:ea typeface="Times New Roman" panose="02020603050405020304" pitchFamily="18" charset="0"/>
              </a:rPr>
              <a:t>napshot date </a:t>
            </a:r>
            <a:r>
              <a:rPr lang="en-US" sz="2300" b="0" dirty="0">
                <a:effectLst/>
                <a:latin typeface="Calibri (Body)"/>
                <a:ea typeface="Times New Roman" panose="02020603050405020304" pitchFamily="18" charset="0"/>
              </a:rPr>
              <a:t>and use this budget data consistently to make comparisons across all three fiscal years. </a:t>
            </a:r>
          </a:p>
          <a:p>
            <a:pPr marL="285750" indent="-285750">
              <a:buFont typeface="Arial" panose="020B0604020202020204" pitchFamily="34" charset="0"/>
              <a:buChar char="•"/>
            </a:pPr>
            <a:r>
              <a:rPr lang="en-US" sz="2300" dirty="0">
                <a:solidFill>
                  <a:srgbClr val="000000"/>
                </a:solidFill>
                <a:effectLst/>
                <a:latin typeface="Calibri (Body)"/>
                <a:ea typeface="Calibri" panose="020F0502020204030204" pitchFamily="34" charset="0"/>
                <a:cs typeface="Times New Roman" panose="02020603050405020304" pitchFamily="18" charset="0"/>
              </a:rPr>
              <a:t>Important note: LEAs must submit a revised MOEquity Tool to TEA if it makes changes to the board-adopted budget/amount made available to its high-poverty campuses, if these changes could impact the LEA’s compliance status.</a:t>
            </a:r>
            <a:endParaRPr lang="en-US" sz="2300" dirty="0">
              <a:effectLst/>
              <a:latin typeface="Calibri (Body)"/>
              <a:ea typeface="Calibri" panose="020F0502020204030204" pitchFamily="34" charset="0"/>
              <a:cs typeface="Times New Roman" panose="02020603050405020304" pitchFamily="18" charset="0"/>
            </a:endParaRPr>
          </a:p>
          <a:p>
            <a:endParaRPr lang="en-US" dirty="0"/>
          </a:p>
        </p:txBody>
      </p:sp>
      <p:sp>
        <p:nvSpPr>
          <p:cNvPr id="5" name="TextBox 4">
            <a:extLst>
              <a:ext uri="{FF2B5EF4-FFF2-40B4-BE49-F238E27FC236}">
                <a16:creationId xmlns:a16="http://schemas.microsoft.com/office/drawing/2014/main" id="{B4330776-7276-4123-B877-DEFB0E030400}"/>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68753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9952B07-2319-46AF-9EB3-A41AE26E56AD}"/>
              </a:ext>
            </a:extLst>
          </p:cNvPr>
          <p:cNvSpPr>
            <a:spLocks noGrp="1"/>
          </p:cNvSpPr>
          <p:nvPr>
            <p:ph type="title"/>
          </p:nvPr>
        </p:nvSpPr>
        <p:spPr/>
        <p:txBody>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Topics Covered</a:t>
            </a:r>
          </a:p>
        </p:txBody>
      </p:sp>
      <p:sp>
        <p:nvSpPr>
          <p:cNvPr id="4" name="Slide Number Placeholder 3">
            <a:extLst>
              <a:ext uri="{FF2B5EF4-FFF2-40B4-BE49-F238E27FC236}">
                <a16:creationId xmlns:a16="http://schemas.microsoft.com/office/drawing/2014/main" id="{AEA7D36C-BB0E-4740-B8C0-CDDD46373FE1}"/>
              </a:ext>
            </a:extLst>
          </p:cNvPr>
          <p:cNvSpPr>
            <a:spLocks noGrp="1"/>
          </p:cNvSpPr>
          <p:nvPr>
            <p:ph type="sldNum" sz="quarter" idx="12"/>
          </p:nvPr>
        </p:nvSpPr>
        <p:spPr/>
        <p:txBody>
          <a:bodyPr/>
          <a:lstStyle/>
          <a:p>
            <a:fld id="{0088AB57-2DBE-44A3-AE96-942C49E954BF}" type="slidenum">
              <a:rPr lang="en-US" smtClean="0"/>
              <a:t>3</a:t>
            </a:fld>
            <a:endParaRPr lang="en-US" dirty="0"/>
          </a:p>
        </p:txBody>
      </p:sp>
      <p:sp>
        <p:nvSpPr>
          <p:cNvPr id="6" name="Content Placeholder 5">
            <a:extLst>
              <a:ext uri="{FF2B5EF4-FFF2-40B4-BE49-F238E27FC236}">
                <a16:creationId xmlns:a16="http://schemas.microsoft.com/office/drawing/2014/main" id="{BBC32BBD-869C-46B9-9055-6AA0077F165C}"/>
              </a:ext>
            </a:extLst>
          </p:cNvPr>
          <p:cNvSpPr>
            <a:spLocks noGrp="1"/>
          </p:cNvSpPr>
          <p:nvPr>
            <p:ph idx="13"/>
          </p:nvPr>
        </p:nvSpPr>
        <p:spPr>
          <a:xfrm>
            <a:off x="838199" y="1202077"/>
            <a:ext cx="10515599" cy="5150066"/>
          </a:xfrm>
        </p:spPr>
        <p:txBody>
          <a:bodyPr>
            <a:normAutofit/>
          </a:bodyPr>
          <a:lstStyle/>
          <a:p>
            <a:pPr marL="623887" indent="-514350">
              <a:spcBef>
                <a:spcPct val="0"/>
              </a:spcBef>
              <a:buFont typeface="+mj-lt"/>
              <a:buAutoNum type="arabicPeriod"/>
            </a:pPr>
            <a:r>
              <a:rPr lang="en-US" altLang="en-US" sz="3000" b="0" dirty="0">
                <a:solidFill>
                  <a:schemeClr val="tx1"/>
                </a:solidFill>
                <a:latin typeface="+mn-lt"/>
                <a:ea typeface="ＭＳ Ｐゴシック" panose="020B0600070205080204" pitchFamily="34" charset="-128"/>
                <a:cs typeface="Arial" panose="020B0604020202020204" pitchFamily="34" charset="0"/>
              </a:rPr>
              <a:t>Welcome and Introductions</a:t>
            </a:r>
          </a:p>
          <a:p>
            <a:pPr marL="623887" indent="-514350">
              <a:spcBef>
                <a:spcPct val="0"/>
              </a:spcBef>
              <a:buFont typeface="+mj-lt"/>
              <a:buAutoNum type="arabicPeriod"/>
            </a:pPr>
            <a:r>
              <a:rPr lang="en-US" altLang="en-US" sz="3000" b="0" dirty="0">
                <a:latin typeface="+mn-lt"/>
                <a:ea typeface="ＭＳ Ｐゴシック" panose="020B0600070205080204" pitchFamily="34" charset="-128"/>
                <a:cs typeface="Arial" panose="020B0604020202020204" pitchFamily="34" charset="0"/>
              </a:rPr>
              <a:t>Overview of LEA-level Maintenance of Equity (MOEquity)</a:t>
            </a:r>
          </a:p>
          <a:p>
            <a:pPr marL="1309687" lvl="1" indent="-514350">
              <a:spcBef>
                <a:spcPct val="0"/>
              </a:spcBef>
              <a:buFont typeface="+mj-lt"/>
              <a:buAutoNum type="alphaLcPeriod"/>
            </a:pPr>
            <a:r>
              <a:rPr lang="en-US" altLang="en-US" sz="2600" dirty="0">
                <a:latin typeface="+mn-lt"/>
                <a:ea typeface="ＭＳ Ｐゴシック" panose="020B0600070205080204" pitchFamily="34" charset="-128"/>
                <a:cs typeface="Arial" panose="020B0604020202020204" pitchFamily="34" charset="0"/>
              </a:rPr>
              <a:t>Purpose/Intent</a:t>
            </a:r>
          </a:p>
          <a:p>
            <a:pPr marL="1309687" lvl="1" indent="-514350">
              <a:spcBef>
                <a:spcPct val="0"/>
              </a:spcBef>
              <a:buFont typeface="+mj-lt"/>
              <a:buAutoNum type="alphaLcPeriod"/>
            </a:pPr>
            <a:r>
              <a:rPr lang="en-US" altLang="en-US" sz="2600" dirty="0">
                <a:latin typeface="+mn-lt"/>
                <a:ea typeface="ＭＳ Ｐゴシック" panose="020B0600070205080204" pitchFamily="34" charset="-128"/>
                <a:cs typeface="Arial" panose="020B0604020202020204" pitchFamily="34" charset="0"/>
              </a:rPr>
              <a:t>Requirements</a:t>
            </a:r>
          </a:p>
          <a:p>
            <a:pPr marL="1309687" lvl="1" indent="-514350">
              <a:spcBef>
                <a:spcPct val="0"/>
              </a:spcBef>
              <a:buFont typeface="+mj-lt"/>
              <a:buAutoNum type="alphaLcPeriod"/>
            </a:pPr>
            <a:r>
              <a:rPr lang="en-US" altLang="en-US" sz="2600" dirty="0">
                <a:latin typeface="+mn-lt"/>
                <a:ea typeface="ＭＳ Ｐゴシック" panose="020B0600070205080204" pitchFamily="34" charset="-128"/>
                <a:cs typeface="Arial" panose="020B0604020202020204" pitchFamily="34" charset="0"/>
              </a:rPr>
              <a:t>Test Methods</a:t>
            </a:r>
          </a:p>
          <a:p>
            <a:pPr marL="623887" indent="-514350">
              <a:spcBef>
                <a:spcPct val="0"/>
              </a:spcBef>
              <a:buFont typeface="+mj-lt"/>
              <a:buAutoNum type="arabicPeriod"/>
            </a:pPr>
            <a:r>
              <a:rPr lang="en-US" altLang="en-US" sz="3000" b="0" dirty="0">
                <a:latin typeface="+mn-lt"/>
                <a:ea typeface="ＭＳ Ｐゴシック" panose="020B0600070205080204" pitchFamily="34" charset="-128"/>
                <a:cs typeface="Arial" panose="020B0604020202020204" pitchFamily="34" charset="0"/>
              </a:rPr>
              <a:t>LEA </a:t>
            </a:r>
            <a:r>
              <a:rPr lang="en-US" altLang="en-US" sz="3000" b="0" dirty="0" err="1">
                <a:latin typeface="+mn-lt"/>
                <a:ea typeface="ＭＳ Ｐゴシック" panose="020B0600070205080204" pitchFamily="34" charset="-128"/>
                <a:cs typeface="Arial" panose="020B0604020202020204" pitchFamily="34" charset="0"/>
              </a:rPr>
              <a:t>MOEquity</a:t>
            </a:r>
            <a:r>
              <a:rPr lang="en-US" altLang="en-US" sz="3000" b="0" dirty="0">
                <a:latin typeface="+mn-lt"/>
                <a:ea typeface="ＭＳ Ｐゴシック" panose="020B0600070205080204" pitchFamily="34" charset="-128"/>
                <a:cs typeface="Arial" panose="020B0604020202020204" pitchFamily="34" charset="0"/>
              </a:rPr>
              <a:t> Tool Overview</a:t>
            </a:r>
          </a:p>
          <a:p>
            <a:pPr marL="1309687" lvl="1" indent="-514350">
              <a:spcBef>
                <a:spcPct val="0"/>
              </a:spcBef>
              <a:buFont typeface="+mj-lt"/>
              <a:buAutoNum type="alphaLcPeriod"/>
            </a:pPr>
            <a:r>
              <a:rPr lang="en-US" altLang="en-US" sz="2600" dirty="0" err="1">
                <a:latin typeface="+mn-lt"/>
                <a:ea typeface="ＭＳ Ｐゴシック" panose="020B0600070205080204" pitchFamily="34" charset="-128"/>
                <a:cs typeface="Arial" panose="020B0604020202020204" pitchFamily="34" charset="0"/>
              </a:rPr>
              <a:t>MOEquity</a:t>
            </a:r>
            <a:r>
              <a:rPr lang="en-US" altLang="en-US" sz="2600" dirty="0">
                <a:latin typeface="+mn-lt"/>
                <a:ea typeface="ＭＳ Ｐゴシック" panose="020B0600070205080204" pitchFamily="34" charset="-128"/>
                <a:cs typeface="Arial" panose="020B0604020202020204" pitchFamily="34" charset="0"/>
              </a:rPr>
              <a:t>: LEAs not Automatically Excepted</a:t>
            </a:r>
          </a:p>
          <a:p>
            <a:pPr marL="1309687" lvl="1" indent="-514350">
              <a:spcBef>
                <a:spcPct val="0"/>
              </a:spcBef>
              <a:buFont typeface="+mj-lt"/>
              <a:buAutoNum type="alphaLcPeriod"/>
            </a:pPr>
            <a:r>
              <a:rPr lang="en-US" altLang="en-US" sz="2600" dirty="0" err="1">
                <a:ea typeface="ＭＳ Ｐゴシック" panose="020B0600070205080204" pitchFamily="34" charset="-128"/>
                <a:cs typeface="Arial" panose="020B0604020202020204" pitchFamily="34" charset="0"/>
              </a:rPr>
              <a:t>MOEquity</a:t>
            </a:r>
            <a:r>
              <a:rPr lang="en-US" altLang="en-US" sz="2600" dirty="0">
                <a:ea typeface="ＭＳ Ｐゴシック" panose="020B0600070205080204" pitchFamily="34" charset="-128"/>
                <a:cs typeface="Arial" panose="020B0604020202020204" pitchFamily="34" charset="0"/>
              </a:rPr>
              <a:t> Tool Completion and Submission</a:t>
            </a:r>
            <a:endParaRPr lang="en-US" altLang="en-US" sz="2600" dirty="0">
              <a:latin typeface="+mn-lt"/>
              <a:ea typeface="ＭＳ Ｐゴシック" panose="020B0600070205080204" pitchFamily="34" charset="-128"/>
              <a:cs typeface="Arial" panose="020B0604020202020204" pitchFamily="34" charset="0"/>
            </a:endParaRPr>
          </a:p>
          <a:p>
            <a:pPr marL="1309687" lvl="1" indent="-514350">
              <a:spcBef>
                <a:spcPct val="0"/>
              </a:spcBef>
              <a:buFont typeface="+mj-lt"/>
              <a:buAutoNum type="alphaLcPeriod"/>
            </a:pPr>
            <a:r>
              <a:rPr lang="en-US" altLang="en-US" sz="2600" dirty="0">
                <a:latin typeface="+mn-lt"/>
                <a:ea typeface="ＭＳ Ｐゴシック" panose="020B0600070205080204" pitchFamily="34" charset="-128"/>
                <a:cs typeface="Arial" panose="020B0604020202020204" pitchFamily="34" charset="0"/>
              </a:rPr>
              <a:t>Summary of Compliance Paths</a:t>
            </a:r>
          </a:p>
          <a:p>
            <a:pPr marL="1309687" lvl="1" indent="-514350">
              <a:spcBef>
                <a:spcPct val="0"/>
              </a:spcBef>
              <a:buFont typeface="+mj-lt"/>
              <a:buAutoNum type="alphaLcPeriod"/>
            </a:pPr>
            <a:r>
              <a:rPr lang="en-US" altLang="en-US" sz="2600" dirty="0">
                <a:latin typeface="+mn-lt"/>
                <a:ea typeface="ＭＳ Ｐゴシック" panose="020B0600070205080204" pitchFamily="34" charset="-128"/>
                <a:cs typeface="Arial" panose="020B0604020202020204" pitchFamily="34" charset="0"/>
              </a:rPr>
              <a:t>LEA-level MOEquity Timeline</a:t>
            </a:r>
            <a:endParaRPr lang="en-US" altLang="en-US" sz="2600" dirty="0">
              <a:solidFill>
                <a:schemeClr val="tx1"/>
              </a:solidFill>
              <a:latin typeface="+mn-lt"/>
              <a:ea typeface="ＭＳ Ｐゴシック" panose="020B0600070205080204" pitchFamily="34" charset="-128"/>
              <a:cs typeface="Arial" panose="020B0604020202020204" pitchFamily="34" charset="0"/>
            </a:endParaRPr>
          </a:p>
          <a:p>
            <a:pPr marL="623887" indent="-514350">
              <a:spcBef>
                <a:spcPct val="0"/>
              </a:spcBef>
              <a:buFont typeface="+mj-lt"/>
              <a:buAutoNum type="arabicPeriod"/>
            </a:pPr>
            <a:r>
              <a:rPr lang="en-US" altLang="en-US" sz="3000" b="0" dirty="0">
                <a:solidFill>
                  <a:schemeClr val="tx1"/>
                </a:solidFill>
                <a:latin typeface="+mn-lt"/>
                <a:ea typeface="ＭＳ Ｐゴシック" panose="020B0600070205080204" pitchFamily="34" charset="-128"/>
                <a:cs typeface="Arial" panose="020B0604020202020204" pitchFamily="34" charset="0"/>
              </a:rPr>
              <a:t>Questions and Contact Information</a:t>
            </a:r>
            <a:endParaRPr lang="en-US" altLang="en-US" sz="3000" b="0" dirty="0">
              <a:solidFill>
                <a:schemeClr val="tx1"/>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TextBox 1">
            <a:extLst>
              <a:ext uri="{FF2B5EF4-FFF2-40B4-BE49-F238E27FC236}">
                <a16:creationId xmlns:a16="http://schemas.microsoft.com/office/drawing/2014/main" id="{033B9EB5-453C-44ED-BEB1-B1CCAE1F7950}"/>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34967463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2" dur="500"/>
                                        <p:tgtEl>
                                          <p:spTgt spid="6">
                                            <p:txEl>
                                              <p:pRg st="1" end="1"/>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5" dur="500"/>
                                        <p:tgtEl>
                                          <p:spTgt spid="6">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randombar(horizontal)">
                                      <p:cBhvr>
                                        <p:cTn id="18" dur="500"/>
                                        <p:tgtEl>
                                          <p:spTgt spid="6">
                                            <p:txEl>
                                              <p:pRg st="3" end="3"/>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randombar(horizontal)">
                                      <p:cBhvr>
                                        <p:cTn id="21" dur="500"/>
                                        <p:tgtEl>
                                          <p:spTgt spid="6">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randombar(horizontal)">
                                      <p:cBhvr>
                                        <p:cTn id="26" dur="500"/>
                                        <p:tgtEl>
                                          <p:spTgt spid="6">
                                            <p:txEl>
                                              <p:pRg st="5" end="5"/>
                                            </p:txEl>
                                          </p:spTgt>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Effect transition="in" filter="randombar(horizontal)">
                                      <p:cBhvr>
                                        <p:cTn id="29" dur="500"/>
                                        <p:tgtEl>
                                          <p:spTgt spid="6">
                                            <p:txEl>
                                              <p:pRg st="6" end="6"/>
                                            </p:txEl>
                                          </p:spTgt>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randombar(horizontal)">
                                      <p:cBhvr>
                                        <p:cTn id="32" dur="500"/>
                                        <p:tgtEl>
                                          <p:spTgt spid="6">
                                            <p:txEl>
                                              <p:pRg st="7" end="7"/>
                                            </p:txEl>
                                          </p:spTgt>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animEffect transition="in" filter="randombar(horizontal)">
                                      <p:cBhvr>
                                        <p:cTn id="35" dur="500"/>
                                        <p:tgtEl>
                                          <p:spTgt spid="6">
                                            <p:txEl>
                                              <p:pRg st="8" end="8"/>
                                            </p:txEl>
                                          </p:spTgt>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6">
                                            <p:txEl>
                                              <p:pRg st="9" end="9"/>
                                            </p:txEl>
                                          </p:spTgt>
                                        </p:tgtEl>
                                        <p:attrNameLst>
                                          <p:attrName>style.visibility</p:attrName>
                                        </p:attrNameLst>
                                      </p:cBhvr>
                                      <p:to>
                                        <p:strVal val="visible"/>
                                      </p:to>
                                    </p:set>
                                    <p:animEffect transition="in" filter="randombar(horizontal)">
                                      <p:cBhvr>
                                        <p:cTn id="38" dur="500"/>
                                        <p:tgtEl>
                                          <p:spTgt spid="6">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animEffect transition="in" filter="randombar(horizontal)">
                                      <p:cBhvr>
                                        <p:cTn id="43"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7AD69-00A1-4492-AA71-7B49BEFB87F0}"/>
              </a:ext>
            </a:extLst>
          </p:cNvPr>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Tool Completion: FY 2022 &amp; FY 2023 FTE Data </a:t>
            </a:r>
          </a:p>
        </p:txBody>
      </p:sp>
      <p:sp>
        <p:nvSpPr>
          <p:cNvPr id="3" name="Slide Number Placeholder 2">
            <a:extLst>
              <a:ext uri="{FF2B5EF4-FFF2-40B4-BE49-F238E27FC236}">
                <a16:creationId xmlns:a16="http://schemas.microsoft.com/office/drawing/2014/main" id="{2FD5F4AD-9DB0-45CC-A611-DA2F3E926CA6}"/>
              </a:ext>
            </a:extLst>
          </p:cNvPr>
          <p:cNvSpPr>
            <a:spLocks noGrp="1"/>
          </p:cNvSpPr>
          <p:nvPr>
            <p:ph type="sldNum" sz="quarter" idx="12"/>
          </p:nvPr>
        </p:nvSpPr>
        <p:spPr/>
        <p:txBody>
          <a:bodyPr/>
          <a:lstStyle/>
          <a:p>
            <a:fld id="{0088AB57-2DBE-44A3-AE96-942C49E954BF}" type="slidenum">
              <a:rPr lang="en-US" smtClean="0"/>
              <a:t>30</a:t>
            </a:fld>
            <a:endParaRPr lang="en-US" dirty="0"/>
          </a:p>
        </p:txBody>
      </p:sp>
      <p:sp>
        <p:nvSpPr>
          <p:cNvPr id="4" name="Content Placeholder 3">
            <a:extLst>
              <a:ext uri="{FF2B5EF4-FFF2-40B4-BE49-F238E27FC236}">
                <a16:creationId xmlns:a16="http://schemas.microsoft.com/office/drawing/2014/main" id="{E936A4FB-FB26-4249-B190-DF8F92F575F6}"/>
              </a:ext>
            </a:extLst>
          </p:cNvPr>
          <p:cNvSpPr>
            <a:spLocks noGrp="1"/>
          </p:cNvSpPr>
          <p:nvPr>
            <p:ph idx="13"/>
          </p:nvPr>
        </p:nvSpPr>
        <p:spPr>
          <a:xfrm>
            <a:off x="766280" y="1329070"/>
            <a:ext cx="10515599" cy="5200067"/>
          </a:xfrm>
        </p:spPr>
        <p:txBody>
          <a:bodyPr>
            <a:normAutofit/>
          </a:bodyPr>
          <a:lstStyle/>
          <a:p>
            <a:r>
              <a:rPr lang="en-US" b="0" dirty="0"/>
              <a:t>FTEs to report for both FY 2022 and FY 2023:</a:t>
            </a:r>
          </a:p>
          <a:p>
            <a:pPr marL="285750" indent="-285750">
              <a:buFont typeface="Arial" panose="020B0604020202020204" pitchFamily="34" charset="0"/>
              <a:buChar char="•"/>
            </a:pPr>
            <a:r>
              <a:rPr lang="en-US" sz="2400" b="0" dirty="0">
                <a:latin typeface="+mn-lt"/>
                <a:ea typeface="Calibri" panose="020F0502020204030204" pitchFamily="34" charset="0"/>
              </a:rPr>
              <a:t>I</a:t>
            </a:r>
            <a:r>
              <a:rPr lang="en-US" sz="2400" b="0" dirty="0">
                <a:effectLst/>
                <a:latin typeface="+mn-lt"/>
                <a:ea typeface="Calibri" panose="020F0502020204030204" pitchFamily="34" charset="0"/>
              </a:rPr>
              <a:t>nclude all paid staff, both instructional and non-instructional, </a:t>
            </a:r>
            <a:r>
              <a:rPr lang="en-US" sz="2400" dirty="0">
                <a:effectLst/>
                <a:latin typeface="+mn-lt"/>
                <a:ea typeface="Calibri" panose="020F0502020204030204" pitchFamily="34" charset="0"/>
              </a:rPr>
              <a:t>from all fund sources</a:t>
            </a:r>
            <a:r>
              <a:rPr lang="en-US" sz="2400" b="0" dirty="0">
                <a:effectLst/>
                <a:latin typeface="+mn-lt"/>
                <a:ea typeface="Calibri" panose="020F0502020204030204" pitchFamily="34" charset="0"/>
              </a:rPr>
              <a:t> (state, local, </a:t>
            </a:r>
            <a:r>
              <a:rPr lang="en-US" sz="2400" dirty="0">
                <a:effectLst/>
                <a:latin typeface="+mn-lt"/>
                <a:ea typeface="Calibri" panose="020F0502020204030204" pitchFamily="34" charset="0"/>
              </a:rPr>
              <a:t>and federal</a:t>
            </a:r>
            <a:r>
              <a:rPr lang="en-US" sz="2400" b="0" dirty="0">
                <a:effectLst/>
                <a:latin typeface="+mn-lt"/>
                <a:ea typeface="Calibri" panose="020F0502020204030204" pitchFamily="34" charset="0"/>
              </a:rPr>
              <a:t>). </a:t>
            </a:r>
          </a:p>
          <a:p>
            <a:pPr marL="285750" indent="-285750">
              <a:buFont typeface="Arial" panose="020B0604020202020204" pitchFamily="34" charset="0"/>
              <a:buChar char="•"/>
            </a:pPr>
            <a:r>
              <a:rPr lang="en-US" sz="2400" b="0" dirty="0">
                <a:solidFill>
                  <a:srgbClr val="000000"/>
                </a:solidFill>
                <a:effectLst/>
                <a:latin typeface="Calibri (Body)"/>
                <a:ea typeface="Calibri" panose="020F0502020204030204" pitchFamily="34" charset="0"/>
              </a:rPr>
              <a:t>LEAs must include all FTEs that provide campus-level services, regardless of whether they are considered an LEA/district or campus-level position.</a:t>
            </a:r>
            <a:endParaRPr lang="en-US" sz="2400" b="0" dirty="0">
              <a:effectLst/>
              <a:latin typeface="Calibri (Body)"/>
              <a:ea typeface="Calibri" panose="020F0502020204030204" pitchFamily="34" charset="0"/>
            </a:endParaRPr>
          </a:p>
          <a:p>
            <a:pPr marL="285750" indent="-285750">
              <a:buFont typeface="Arial" panose="020B0604020202020204" pitchFamily="34" charset="0"/>
              <a:buChar char="•"/>
            </a:pPr>
            <a:r>
              <a:rPr lang="en-US" sz="2400" b="0" dirty="0">
                <a:latin typeface="+mn-lt"/>
                <a:ea typeface="Calibri" panose="020F0502020204030204" pitchFamily="34" charset="0"/>
              </a:rPr>
              <a:t>I</a:t>
            </a:r>
            <a:r>
              <a:rPr lang="en-US" sz="2400" b="0" dirty="0">
                <a:effectLst/>
                <a:latin typeface="+mn-lt"/>
                <a:ea typeface="Calibri" panose="020F0502020204030204" pitchFamily="34" charset="0"/>
              </a:rPr>
              <a:t>nclude all employees hired by contract who perform campus-level services.</a:t>
            </a:r>
          </a:p>
          <a:p>
            <a:pPr marL="285750" indent="-285750">
              <a:buFont typeface="Arial" panose="020B0604020202020204" pitchFamily="34" charset="0"/>
              <a:buChar char="•"/>
            </a:pPr>
            <a:r>
              <a:rPr lang="en-US" sz="2400" b="0" dirty="0">
                <a:effectLst/>
                <a:latin typeface="+mn-lt"/>
                <a:ea typeface="Calibri" panose="020F0502020204030204" pitchFamily="34" charset="0"/>
              </a:rPr>
              <a:t>Include staff who split their time between more than one campus building in the LEA – include the proportional FTE for each campus.</a:t>
            </a:r>
            <a:endParaRPr lang="en-US" sz="2400" b="0" dirty="0">
              <a:latin typeface="+mn-lt"/>
              <a:ea typeface="Calibri" panose="020F0502020204030204" pitchFamily="34" charset="0"/>
            </a:endParaRPr>
          </a:p>
          <a:p>
            <a:pPr marL="285750" indent="-285750">
              <a:buFont typeface="Arial" panose="020B0604020202020204" pitchFamily="34" charset="0"/>
              <a:buChar char="•"/>
            </a:pPr>
            <a:r>
              <a:rPr lang="en-US" sz="2400" b="0" dirty="0">
                <a:effectLst/>
                <a:latin typeface="+mn-lt"/>
                <a:ea typeface="Calibri" panose="020F0502020204030204" pitchFamily="34" charset="0"/>
                <a:cs typeface="Times New Roman" panose="02020603050405020304" pitchFamily="18" charset="0"/>
              </a:rPr>
              <a:t>LEAs are also encouraged to consider equity in terms of overall staffing budget, which may include considering the qualifications and level of experience of staff in high-poverty campuses compared to other campuses.</a:t>
            </a:r>
          </a:p>
          <a:p>
            <a:endParaRPr lang="en-US" dirty="0"/>
          </a:p>
          <a:p>
            <a:endParaRPr lang="en-US" dirty="0"/>
          </a:p>
        </p:txBody>
      </p:sp>
      <p:sp>
        <p:nvSpPr>
          <p:cNvPr id="5" name="TextBox 4">
            <a:extLst>
              <a:ext uri="{FF2B5EF4-FFF2-40B4-BE49-F238E27FC236}">
                <a16:creationId xmlns:a16="http://schemas.microsoft.com/office/drawing/2014/main" id="{2827B69B-2F44-48D0-B99D-2DE9EBD08B44}"/>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536265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388BD-D099-4B4C-9E7A-458EF4569C18}"/>
              </a:ext>
            </a:extLst>
          </p:cNvPr>
          <p:cNvSpPr>
            <a:spLocks noGrp="1"/>
          </p:cNvSpPr>
          <p:nvPr>
            <p:ph type="title"/>
          </p:nvPr>
        </p:nvSpPr>
        <p:spPr/>
        <p:txBody>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High-Poverty Campuses</a:t>
            </a:r>
          </a:p>
        </p:txBody>
      </p:sp>
      <p:sp>
        <p:nvSpPr>
          <p:cNvPr id="3" name="Slide Number Placeholder 2">
            <a:extLst>
              <a:ext uri="{FF2B5EF4-FFF2-40B4-BE49-F238E27FC236}">
                <a16:creationId xmlns:a16="http://schemas.microsoft.com/office/drawing/2014/main" id="{C9A754C0-D5E0-4613-B68F-4F2D771D5238}"/>
              </a:ext>
            </a:extLst>
          </p:cNvPr>
          <p:cNvSpPr>
            <a:spLocks noGrp="1"/>
          </p:cNvSpPr>
          <p:nvPr>
            <p:ph type="sldNum" sz="quarter" idx="12"/>
          </p:nvPr>
        </p:nvSpPr>
        <p:spPr/>
        <p:txBody>
          <a:bodyPr/>
          <a:lstStyle/>
          <a:p>
            <a:fld id="{0088AB57-2DBE-44A3-AE96-942C49E954BF}" type="slidenum">
              <a:rPr lang="en-US" smtClean="0"/>
              <a:t>31</a:t>
            </a:fld>
            <a:endParaRPr lang="en-US" dirty="0"/>
          </a:p>
        </p:txBody>
      </p:sp>
      <p:sp>
        <p:nvSpPr>
          <p:cNvPr id="11" name="Content Placeholder 10">
            <a:extLst>
              <a:ext uri="{FF2B5EF4-FFF2-40B4-BE49-F238E27FC236}">
                <a16:creationId xmlns:a16="http://schemas.microsoft.com/office/drawing/2014/main" id="{DCFACF6C-607F-42B0-AA91-FD09D16340BA}"/>
              </a:ext>
            </a:extLst>
          </p:cNvPr>
          <p:cNvSpPr>
            <a:spLocks noGrp="1"/>
          </p:cNvSpPr>
          <p:nvPr>
            <p:ph sz="half" idx="2"/>
          </p:nvPr>
        </p:nvSpPr>
        <p:spPr>
          <a:xfrm>
            <a:off x="880286" y="1524988"/>
            <a:ext cx="5069149" cy="4218266"/>
          </a:xfrm>
        </p:spPr>
        <p:txBody>
          <a:bodyPr>
            <a:noAutofit/>
          </a:bodyPr>
          <a:lstStyle/>
          <a:p>
            <a:r>
              <a:rPr lang="en-US" sz="2200" b="0" dirty="0">
                <a:latin typeface="+mn-lt"/>
              </a:rPr>
              <a:t>Column M:  Identify high-poverty campuses based on </a:t>
            </a:r>
            <a:r>
              <a:rPr lang="en-US" sz="2200" b="0" dirty="0">
                <a:solidFill>
                  <a:srgbClr val="000000"/>
                </a:solidFill>
                <a:latin typeface="+mn-lt"/>
                <a:ea typeface="Calibri" panose="020F0502020204030204" pitchFamily="34" charset="0"/>
              </a:rPr>
              <a:t>October 2022 (FY 2023/School Year 2022</a:t>
            </a:r>
            <a:r>
              <a:rPr lang="en-US" sz="2200" b="0" dirty="0">
                <a:latin typeface="+mn-lt"/>
              </a:rPr>
              <a:t>–2023) </a:t>
            </a:r>
            <a:r>
              <a:rPr lang="en-US" sz="2200" b="0" dirty="0">
                <a:solidFill>
                  <a:srgbClr val="000000"/>
                </a:solidFill>
                <a:latin typeface="+mn-lt"/>
                <a:ea typeface="Calibri" panose="020F0502020204030204" pitchFamily="34" charset="0"/>
              </a:rPr>
              <a:t>PEIMS Fall snapshot data</a:t>
            </a:r>
            <a:r>
              <a:rPr lang="en-US" sz="2200" b="0" dirty="0">
                <a:latin typeface="+mn-lt"/>
              </a:rPr>
              <a:t>:</a:t>
            </a:r>
          </a:p>
          <a:p>
            <a:pPr marL="457200" indent="-457200">
              <a:buFont typeface="Arial" panose="020B0604020202020204" pitchFamily="34" charset="0"/>
              <a:buChar char="•"/>
            </a:pPr>
            <a:r>
              <a:rPr lang="en-US" sz="2200" b="0" dirty="0"/>
              <a:t>List campuses in order from highest to lowest poverty percentages</a:t>
            </a:r>
          </a:p>
          <a:p>
            <a:pPr marL="457200" indent="-457200">
              <a:buFont typeface="Arial" panose="020B0604020202020204" pitchFamily="34" charset="0"/>
              <a:buChar char="•"/>
            </a:pPr>
            <a:r>
              <a:rPr lang="en-US" sz="2200" b="0" dirty="0"/>
              <a:t>Number of campuses in top quartile appears in </a:t>
            </a:r>
            <a:r>
              <a:rPr lang="en-US" sz="2200" dirty="0"/>
              <a:t>cell K4 </a:t>
            </a:r>
            <a:r>
              <a:rPr lang="en-US" sz="2200" b="0" dirty="0"/>
              <a:t>once all active campus data has been entered</a:t>
            </a:r>
          </a:p>
          <a:p>
            <a:pPr marL="457200" indent="-457200">
              <a:buFont typeface="Arial" panose="020B0604020202020204" pitchFamily="34" charset="0"/>
              <a:buChar char="•"/>
            </a:pPr>
            <a:r>
              <a:rPr lang="en-US" sz="2200" b="0" dirty="0"/>
              <a:t>Top quartile calculation: # of campuses/4, rounded up</a:t>
            </a:r>
          </a:p>
          <a:p>
            <a:pPr marL="457200" indent="-457200">
              <a:buFont typeface="Arial" panose="020B0604020202020204" pitchFamily="34" charset="0"/>
              <a:buChar char="•"/>
            </a:pPr>
            <a:r>
              <a:rPr lang="en-US" sz="2200" b="0" dirty="0"/>
              <a:t>Select “yes” for the indicated number of campuses, starting at the top (in this example, the top 12 campuses)</a:t>
            </a:r>
          </a:p>
        </p:txBody>
      </p:sp>
      <p:pic>
        <p:nvPicPr>
          <p:cNvPr id="16" name="Picture 15">
            <a:extLst>
              <a:ext uri="{FF2B5EF4-FFF2-40B4-BE49-F238E27FC236}">
                <a16:creationId xmlns:a16="http://schemas.microsoft.com/office/drawing/2014/main" id="{8ACB6BCF-23BE-443A-A8D6-3850DEAFEF75}"/>
              </a:ext>
            </a:extLst>
          </p:cNvPr>
          <p:cNvPicPr>
            <a:picLocks noChangeAspect="1"/>
          </p:cNvPicPr>
          <p:nvPr/>
        </p:nvPicPr>
        <p:blipFill>
          <a:blip r:embed="rId2"/>
          <a:stretch>
            <a:fillRect/>
          </a:stretch>
        </p:blipFill>
        <p:spPr>
          <a:xfrm>
            <a:off x="6242566" y="1783589"/>
            <a:ext cx="5669509" cy="638175"/>
          </a:xfrm>
          <a:prstGeom prst="rect">
            <a:avLst/>
          </a:prstGeom>
        </p:spPr>
      </p:pic>
      <p:sp>
        <p:nvSpPr>
          <p:cNvPr id="7" name="TextBox 6">
            <a:extLst>
              <a:ext uri="{FF2B5EF4-FFF2-40B4-BE49-F238E27FC236}">
                <a16:creationId xmlns:a16="http://schemas.microsoft.com/office/drawing/2014/main" id="{EC8703DF-8F23-4B79-BE44-6DB44BB1FBDC}"/>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pic>
        <p:nvPicPr>
          <p:cNvPr id="8" name="Content Placeholder 7">
            <a:extLst>
              <a:ext uri="{FF2B5EF4-FFF2-40B4-BE49-F238E27FC236}">
                <a16:creationId xmlns:a16="http://schemas.microsoft.com/office/drawing/2014/main" id="{30945685-F47F-D999-B531-DF4C2AF3E022}"/>
              </a:ext>
            </a:extLst>
          </p:cNvPr>
          <p:cNvPicPr>
            <a:picLocks noGrp="1" noChangeAspect="1"/>
          </p:cNvPicPr>
          <p:nvPr>
            <p:ph sz="quarter" idx="4"/>
          </p:nvPr>
        </p:nvPicPr>
        <p:blipFill>
          <a:blip r:embed="rId3"/>
          <a:stretch>
            <a:fillRect/>
          </a:stretch>
        </p:blipFill>
        <p:spPr>
          <a:xfrm>
            <a:off x="7484312" y="2510261"/>
            <a:ext cx="2994372" cy="3347157"/>
          </a:xfrm>
        </p:spPr>
      </p:pic>
    </p:spTree>
    <p:extLst>
      <p:ext uri="{BB962C8B-B14F-4D97-AF65-F5344CB8AC3E}">
        <p14:creationId xmlns:p14="http://schemas.microsoft.com/office/powerpoint/2010/main" val="3794061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E1578-A5B4-44E5-ABD9-55CDC8A9BFE4}"/>
              </a:ext>
            </a:extLst>
          </p:cNvPr>
          <p:cNvSpPr>
            <a:spLocks noGrp="1"/>
          </p:cNvSpPr>
          <p:nvPr>
            <p:ph type="title"/>
          </p:nvPr>
        </p:nvSpPr>
        <p:spPr/>
        <p:txBody>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Compliance Summary</a:t>
            </a:r>
          </a:p>
        </p:txBody>
      </p:sp>
      <p:sp>
        <p:nvSpPr>
          <p:cNvPr id="3" name="Slide Number Placeholder 2">
            <a:extLst>
              <a:ext uri="{FF2B5EF4-FFF2-40B4-BE49-F238E27FC236}">
                <a16:creationId xmlns:a16="http://schemas.microsoft.com/office/drawing/2014/main" id="{8F80DA20-AB87-42BF-9074-6BB0C9B6101A}"/>
              </a:ext>
            </a:extLst>
          </p:cNvPr>
          <p:cNvSpPr>
            <a:spLocks noGrp="1"/>
          </p:cNvSpPr>
          <p:nvPr>
            <p:ph type="sldNum" sz="quarter" idx="12"/>
          </p:nvPr>
        </p:nvSpPr>
        <p:spPr/>
        <p:txBody>
          <a:bodyPr/>
          <a:lstStyle/>
          <a:p>
            <a:fld id="{0088AB57-2DBE-44A3-AE96-942C49E954BF}" type="slidenum">
              <a:rPr lang="en-US" smtClean="0"/>
              <a:t>32</a:t>
            </a:fld>
            <a:endParaRPr lang="en-US" dirty="0"/>
          </a:p>
        </p:txBody>
      </p:sp>
      <p:sp>
        <p:nvSpPr>
          <p:cNvPr id="4" name="Content Placeholder 3">
            <a:extLst>
              <a:ext uri="{FF2B5EF4-FFF2-40B4-BE49-F238E27FC236}">
                <a16:creationId xmlns:a16="http://schemas.microsoft.com/office/drawing/2014/main" id="{EE1489DB-69E7-4B64-902C-2337BD66459C}"/>
              </a:ext>
            </a:extLst>
          </p:cNvPr>
          <p:cNvSpPr>
            <a:spLocks noGrp="1"/>
          </p:cNvSpPr>
          <p:nvPr>
            <p:ph idx="13"/>
          </p:nvPr>
        </p:nvSpPr>
        <p:spPr>
          <a:xfrm>
            <a:off x="858747" y="1277770"/>
            <a:ext cx="10675777" cy="4302459"/>
          </a:xfrm>
        </p:spPr>
        <p:txBody>
          <a:bodyPr>
            <a:normAutofit fontScale="92500"/>
          </a:bodyPr>
          <a:lstStyle/>
          <a:p>
            <a:r>
              <a:rPr lang="en-US" b="0" dirty="0"/>
              <a:t>Is my LEA compliant or non-compliant?</a:t>
            </a:r>
          </a:p>
          <a:p>
            <a:pPr marL="457200" indent="-457200">
              <a:buFont typeface="Arial" panose="020B0604020202020204" pitchFamily="34" charset="0"/>
              <a:buChar char="•"/>
            </a:pPr>
            <a:r>
              <a:rPr lang="en-US" b="0" dirty="0"/>
              <a:t>After all required data is input by the LEA, the tool auto-calculates whether the LEA has met the compliance standards for both funding and FTEs</a:t>
            </a:r>
          </a:p>
          <a:p>
            <a:pPr marL="457200" indent="-457200">
              <a:buFont typeface="Arial" panose="020B0604020202020204" pitchFamily="34" charset="0"/>
              <a:buChar char="•"/>
            </a:pPr>
            <a:r>
              <a:rPr lang="en-US" b="0" dirty="0">
                <a:effectLst/>
                <a:latin typeface="+mn-lt"/>
                <a:ea typeface="Arial" panose="020B0604020202020204" pitchFamily="34" charset="0"/>
              </a:rPr>
              <a:t>Data for each individual high-poverty campus is compared to the average for all campuses across the LEA </a:t>
            </a:r>
            <a:endParaRPr lang="en-US" b="0" dirty="0">
              <a:latin typeface="+mn-lt"/>
            </a:endParaRPr>
          </a:p>
          <a:p>
            <a:pPr marL="457200" indent="-457200">
              <a:buFont typeface="Arial" panose="020B0604020202020204" pitchFamily="34" charset="0"/>
              <a:buChar char="•"/>
            </a:pPr>
            <a:r>
              <a:rPr lang="en-US" b="0" dirty="0"/>
              <a:t>Comparison results will show only for the identified top quartile</a:t>
            </a:r>
          </a:p>
          <a:p>
            <a:pPr marL="457200" indent="-457200">
              <a:buFont typeface="Arial" panose="020B0604020202020204" pitchFamily="34" charset="0"/>
              <a:buChar char="•"/>
            </a:pPr>
            <a:r>
              <a:rPr lang="en-US" b="0" dirty="0"/>
              <a:t>Columns Q and U show compliance results: </a:t>
            </a:r>
            <a:r>
              <a:rPr lang="en-US" dirty="0">
                <a:solidFill>
                  <a:srgbClr val="00B050"/>
                </a:solidFill>
              </a:rPr>
              <a:t>green</a:t>
            </a:r>
            <a:r>
              <a:rPr lang="en-US" b="0" dirty="0"/>
              <a:t> for compliant (C) and not applicable (N/A)</a:t>
            </a:r>
            <a:r>
              <a:rPr lang="en-US" dirty="0"/>
              <a:t> </a:t>
            </a:r>
            <a:r>
              <a:rPr lang="en-US" b="0" dirty="0"/>
              <a:t>and </a:t>
            </a:r>
            <a:r>
              <a:rPr lang="en-US" dirty="0">
                <a:solidFill>
                  <a:srgbClr val="FF0000"/>
                </a:solidFill>
              </a:rPr>
              <a:t>red</a:t>
            </a:r>
            <a:r>
              <a:rPr lang="en-US" b="0" dirty="0"/>
              <a:t> for non-compliant (NC)</a:t>
            </a:r>
          </a:p>
          <a:p>
            <a:pPr marL="457200" indent="-457200">
              <a:buFont typeface="Arial" panose="020B0604020202020204" pitchFamily="34" charset="0"/>
              <a:buChar char="•"/>
            </a:pPr>
            <a:r>
              <a:rPr lang="en-US" b="0" dirty="0"/>
              <a:t>In the example on the next slide, the LEA is compliant for the funding test, but non-compliant for the FTE test on the Districtwide worksheet:</a:t>
            </a:r>
          </a:p>
          <a:p>
            <a:pPr marL="457200" indent="-45720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C48DD6E9-FFD8-436F-A70C-63599D108E0D}"/>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12758683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50E72-3B70-4691-9B47-740144852630}"/>
              </a:ext>
            </a:extLst>
          </p:cNvPr>
          <p:cNvSpPr>
            <a:spLocks noGrp="1"/>
          </p:cNvSpPr>
          <p:nvPr>
            <p:ph type="title"/>
          </p:nvPr>
        </p:nvSpPr>
        <p:spPr/>
        <p:txBody>
          <a:bodyPr>
            <a:norm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Compliant/Non-Compliant </a:t>
            </a:r>
          </a:p>
        </p:txBody>
      </p:sp>
      <p:sp>
        <p:nvSpPr>
          <p:cNvPr id="3" name="Slide Number Placeholder 2">
            <a:extLst>
              <a:ext uri="{FF2B5EF4-FFF2-40B4-BE49-F238E27FC236}">
                <a16:creationId xmlns:a16="http://schemas.microsoft.com/office/drawing/2014/main" id="{92A6A692-0A73-4C46-9152-5D945F71DC9C}"/>
              </a:ext>
            </a:extLst>
          </p:cNvPr>
          <p:cNvSpPr>
            <a:spLocks noGrp="1"/>
          </p:cNvSpPr>
          <p:nvPr>
            <p:ph type="sldNum" sz="quarter" idx="12"/>
          </p:nvPr>
        </p:nvSpPr>
        <p:spPr/>
        <p:txBody>
          <a:bodyPr/>
          <a:lstStyle/>
          <a:p>
            <a:fld id="{0088AB57-2DBE-44A3-AE96-942C49E954BF}" type="slidenum">
              <a:rPr lang="en-US" smtClean="0"/>
              <a:t>33</a:t>
            </a:fld>
            <a:endParaRPr lang="en-US" dirty="0"/>
          </a:p>
        </p:txBody>
      </p:sp>
      <p:sp>
        <p:nvSpPr>
          <p:cNvPr id="5" name="TextBox 4">
            <a:extLst>
              <a:ext uri="{FF2B5EF4-FFF2-40B4-BE49-F238E27FC236}">
                <a16:creationId xmlns:a16="http://schemas.microsoft.com/office/drawing/2014/main" id="{0096FD46-1D7C-4462-A57A-0E683658C3D3}"/>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pic>
        <p:nvPicPr>
          <p:cNvPr id="11" name="Content Placeholder 10">
            <a:extLst>
              <a:ext uri="{FF2B5EF4-FFF2-40B4-BE49-F238E27FC236}">
                <a16:creationId xmlns:a16="http://schemas.microsoft.com/office/drawing/2014/main" id="{68384401-918E-E204-0E93-C2A8E92C6C94}"/>
              </a:ext>
            </a:extLst>
          </p:cNvPr>
          <p:cNvPicPr>
            <a:picLocks noGrp="1" noChangeAspect="1"/>
          </p:cNvPicPr>
          <p:nvPr>
            <p:ph idx="13"/>
          </p:nvPr>
        </p:nvPicPr>
        <p:blipFill>
          <a:blip r:embed="rId2"/>
          <a:stretch>
            <a:fillRect/>
          </a:stretch>
        </p:blipFill>
        <p:spPr>
          <a:xfrm>
            <a:off x="179568" y="2113187"/>
            <a:ext cx="11832863" cy="1458955"/>
          </a:xfrm>
        </p:spPr>
      </p:pic>
    </p:spTree>
    <p:extLst>
      <p:ext uri="{BB962C8B-B14F-4D97-AF65-F5344CB8AC3E}">
        <p14:creationId xmlns:p14="http://schemas.microsoft.com/office/powerpoint/2010/main" val="39763663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B2159-6DF2-41A5-8859-36F43E090A03}"/>
              </a:ext>
            </a:extLst>
          </p:cNvPr>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Districtwide vs. Grade Span</a:t>
            </a:r>
          </a:p>
        </p:txBody>
      </p:sp>
      <p:sp>
        <p:nvSpPr>
          <p:cNvPr id="3" name="Slide Number Placeholder 2">
            <a:extLst>
              <a:ext uri="{FF2B5EF4-FFF2-40B4-BE49-F238E27FC236}">
                <a16:creationId xmlns:a16="http://schemas.microsoft.com/office/drawing/2014/main" id="{4FAB1531-BDBF-4AE1-BF1A-7885409220F7}"/>
              </a:ext>
            </a:extLst>
          </p:cNvPr>
          <p:cNvSpPr>
            <a:spLocks noGrp="1"/>
          </p:cNvSpPr>
          <p:nvPr>
            <p:ph type="sldNum" sz="quarter" idx="12"/>
          </p:nvPr>
        </p:nvSpPr>
        <p:spPr/>
        <p:txBody>
          <a:bodyPr/>
          <a:lstStyle/>
          <a:p>
            <a:fld id="{0088AB57-2DBE-44A3-AE96-942C49E954BF}" type="slidenum">
              <a:rPr lang="en-US" smtClean="0"/>
              <a:t>34</a:t>
            </a:fld>
            <a:endParaRPr lang="en-US" dirty="0"/>
          </a:p>
        </p:txBody>
      </p:sp>
      <p:sp>
        <p:nvSpPr>
          <p:cNvPr id="4" name="Content Placeholder 3">
            <a:extLst>
              <a:ext uri="{FF2B5EF4-FFF2-40B4-BE49-F238E27FC236}">
                <a16:creationId xmlns:a16="http://schemas.microsoft.com/office/drawing/2014/main" id="{9C11085B-E9F1-4C9C-9856-047F7E388C14}"/>
              </a:ext>
            </a:extLst>
          </p:cNvPr>
          <p:cNvSpPr>
            <a:spLocks noGrp="1"/>
          </p:cNvSpPr>
          <p:nvPr>
            <p:ph idx="13"/>
          </p:nvPr>
        </p:nvSpPr>
        <p:spPr>
          <a:xfrm>
            <a:off x="838200" y="1414659"/>
            <a:ext cx="10515599" cy="4837285"/>
          </a:xfrm>
        </p:spPr>
        <p:txBody>
          <a:bodyPr>
            <a:normAutofit/>
          </a:bodyPr>
          <a:lstStyle/>
          <a:p>
            <a:r>
              <a:rPr lang="en-US" b="0" dirty="0"/>
              <a:t>Using Districtwide vs. Grade Span Testing:</a:t>
            </a:r>
          </a:p>
          <a:p>
            <a:pPr marL="457200" indent="-457200">
              <a:buFont typeface="Arial" panose="020B0604020202020204" pitchFamily="34" charset="0"/>
              <a:buChar char="•"/>
            </a:pPr>
            <a:r>
              <a:rPr lang="en-US" b="0" dirty="0">
                <a:latin typeface="+mn-lt"/>
              </a:rPr>
              <a:t>An LEA must be compliant for </a:t>
            </a:r>
            <a:r>
              <a:rPr lang="en-US" dirty="0">
                <a:latin typeface="+mn-lt"/>
              </a:rPr>
              <a:t>BOTH</a:t>
            </a:r>
            <a:r>
              <a:rPr lang="en-US" b="0" dirty="0">
                <a:latin typeface="+mn-lt"/>
              </a:rPr>
              <a:t> the </a:t>
            </a:r>
            <a:r>
              <a:rPr lang="en-US" dirty="0">
                <a:latin typeface="+mn-lt"/>
              </a:rPr>
              <a:t>funding </a:t>
            </a:r>
            <a:r>
              <a:rPr lang="en-US" b="0" dirty="0">
                <a:latin typeface="+mn-lt"/>
              </a:rPr>
              <a:t>and </a:t>
            </a:r>
            <a:r>
              <a:rPr lang="en-US" dirty="0">
                <a:latin typeface="+mn-lt"/>
              </a:rPr>
              <a:t>FTE tests </a:t>
            </a:r>
            <a:r>
              <a:rPr lang="en-US" b="0" dirty="0">
                <a:latin typeface="+mn-lt"/>
              </a:rPr>
              <a:t>for all high-poverty campuses to be compliant</a:t>
            </a:r>
          </a:p>
          <a:p>
            <a:pPr marL="457200" indent="-457200">
              <a:buFont typeface="Arial" panose="020B0604020202020204" pitchFamily="34" charset="0"/>
              <a:buChar char="•"/>
            </a:pPr>
            <a:r>
              <a:rPr lang="en-US" sz="2800" b="0" dirty="0">
                <a:effectLst/>
                <a:latin typeface="+mn-lt"/>
                <a:ea typeface="Times New Roman" panose="02020603050405020304" pitchFamily="18" charset="0"/>
                <a:cs typeface="Times New Roman" panose="02020603050405020304" pitchFamily="18" charset="0"/>
              </a:rPr>
              <a:t>LEAs may select </a:t>
            </a:r>
            <a:r>
              <a:rPr lang="en-US" sz="2800" dirty="0">
                <a:effectLst/>
                <a:latin typeface="+mn-lt"/>
                <a:ea typeface="Times New Roman" panose="02020603050405020304" pitchFamily="18" charset="0"/>
                <a:cs typeface="Times New Roman" panose="02020603050405020304" pitchFamily="18" charset="0"/>
              </a:rPr>
              <a:t>districtwide</a:t>
            </a:r>
            <a:r>
              <a:rPr lang="en-US" sz="2800" b="0" dirty="0">
                <a:effectLst/>
                <a:latin typeface="+mn-lt"/>
                <a:ea typeface="Times New Roman" panose="02020603050405020304" pitchFamily="18" charset="0"/>
                <a:cs typeface="Times New Roman" panose="02020603050405020304" pitchFamily="18" charset="0"/>
              </a:rPr>
              <a:t> or </a:t>
            </a:r>
            <a:r>
              <a:rPr lang="en-US" sz="2800" dirty="0">
                <a:effectLst/>
                <a:latin typeface="+mn-lt"/>
                <a:ea typeface="Times New Roman" panose="02020603050405020304" pitchFamily="18" charset="0"/>
                <a:cs typeface="Times New Roman" panose="02020603050405020304" pitchFamily="18" charset="0"/>
              </a:rPr>
              <a:t>grade-span</a:t>
            </a:r>
            <a:r>
              <a:rPr lang="en-US" sz="2800" b="0" dirty="0">
                <a:effectLst/>
                <a:latin typeface="+mn-lt"/>
                <a:ea typeface="Times New Roman" panose="02020603050405020304" pitchFamily="18" charset="0"/>
                <a:cs typeface="Times New Roman" panose="02020603050405020304" pitchFamily="18" charset="0"/>
              </a:rPr>
              <a:t> groupings regardless of the number of high-poverty campuses. </a:t>
            </a:r>
            <a:endParaRPr lang="en-US" b="0" dirty="0">
              <a:latin typeface="+mn-lt"/>
            </a:endParaRPr>
          </a:p>
          <a:p>
            <a:pPr marL="457200" indent="-457200">
              <a:buFont typeface="Arial" panose="020B0604020202020204" pitchFamily="34" charset="0"/>
              <a:buChar char="•"/>
            </a:pPr>
            <a:r>
              <a:rPr lang="en-US" b="0" dirty="0">
                <a:latin typeface="+mn-lt"/>
              </a:rPr>
              <a:t>If Districtwide test is not compliant, the LEA can test the top poverty campuses at the grade span level</a:t>
            </a:r>
          </a:p>
          <a:p>
            <a:pPr marL="1143000" lvl="1" indent="-457200">
              <a:buFont typeface="Arial" panose="020B0604020202020204" pitchFamily="34" charset="0"/>
              <a:buChar char="•"/>
            </a:pPr>
            <a:r>
              <a:rPr lang="en-US" dirty="0">
                <a:latin typeface="+mn-lt"/>
              </a:rPr>
              <a:t>Total number of identified high-poverty campuses across the grade spans must equal the number required in the top quartile (25 percent)</a:t>
            </a:r>
          </a:p>
          <a:p>
            <a:pPr marL="1143000" lvl="1" indent="-457200">
              <a:buFont typeface="Arial" panose="020B0604020202020204" pitchFamily="34" charset="0"/>
              <a:buChar char="•"/>
            </a:pPr>
            <a:r>
              <a:rPr lang="en-US" dirty="0">
                <a:effectLst/>
                <a:latin typeface="+mn-lt"/>
                <a:ea typeface="Arial" panose="020B0604020202020204" pitchFamily="34" charset="0"/>
              </a:rPr>
              <a:t>Grade span test compares campuses within the identified grade span groups to the average of data for that grade span</a:t>
            </a:r>
            <a:endParaRPr lang="en-US" dirty="0">
              <a:latin typeface="+mn-lt"/>
            </a:endParaRPr>
          </a:p>
          <a:p>
            <a:pPr marL="1143000" lvl="1" indent="-457200">
              <a:buFont typeface="Arial" panose="020B0604020202020204" pitchFamily="34" charset="0"/>
              <a:buChar char="•"/>
            </a:pPr>
            <a:endParaRPr lang="en-US" dirty="0"/>
          </a:p>
          <a:p>
            <a:pPr marL="1143000" lvl="1"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A86D2AD3-2B09-4877-B8C2-21CAF62ED3A7}"/>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17333105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6B737-BC69-42DC-BF6D-7F47DDF7A850}"/>
              </a:ext>
            </a:extLst>
          </p:cNvPr>
          <p:cNvSpPr>
            <a:spLocks noGrp="1"/>
          </p:cNvSpPr>
          <p:nvPr>
            <p:ph type="title"/>
          </p:nvPr>
        </p:nvSpPr>
        <p:spPr/>
        <p:txBody>
          <a:bodyPr>
            <a:norm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Grade Span Identification</a:t>
            </a:r>
          </a:p>
        </p:txBody>
      </p:sp>
      <p:sp>
        <p:nvSpPr>
          <p:cNvPr id="3" name="Slide Number Placeholder 2">
            <a:extLst>
              <a:ext uri="{FF2B5EF4-FFF2-40B4-BE49-F238E27FC236}">
                <a16:creationId xmlns:a16="http://schemas.microsoft.com/office/drawing/2014/main" id="{9426FC53-1C9A-4E58-A73B-36A31ED2CD31}"/>
              </a:ext>
            </a:extLst>
          </p:cNvPr>
          <p:cNvSpPr>
            <a:spLocks noGrp="1"/>
          </p:cNvSpPr>
          <p:nvPr>
            <p:ph type="sldNum" sz="quarter" idx="12"/>
          </p:nvPr>
        </p:nvSpPr>
        <p:spPr/>
        <p:txBody>
          <a:bodyPr/>
          <a:lstStyle/>
          <a:p>
            <a:fld id="{0088AB57-2DBE-44A3-AE96-942C49E954BF}" type="slidenum">
              <a:rPr lang="en-US" smtClean="0"/>
              <a:t>35</a:t>
            </a:fld>
            <a:endParaRPr lang="en-US" dirty="0"/>
          </a:p>
        </p:txBody>
      </p:sp>
      <p:sp>
        <p:nvSpPr>
          <p:cNvPr id="4" name="Content Placeholder 3">
            <a:extLst>
              <a:ext uri="{FF2B5EF4-FFF2-40B4-BE49-F238E27FC236}">
                <a16:creationId xmlns:a16="http://schemas.microsoft.com/office/drawing/2014/main" id="{02CF31C6-8A43-4F91-8E27-6E2FF6965212}"/>
              </a:ext>
            </a:extLst>
          </p:cNvPr>
          <p:cNvSpPr>
            <a:spLocks noGrp="1"/>
          </p:cNvSpPr>
          <p:nvPr>
            <p:ph idx="13"/>
          </p:nvPr>
        </p:nvSpPr>
        <p:spPr>
          <a:xfrm>
            <a:off x="838200" y="1455755"/>
            <a:ext cx="10515599" cy="4302459"/>
          </a:xfrm>
        </p:spPr>
        <p:txBody>
          <a:bodyPr>
            <a:normAutofit/>
          </a:bodyPr>
          <a:lstStyle/>
          <a:p>
            <a:r>
              <a:rPr lang="en-US" b="0" dirty="0">
                <a:latin typeface="+mn-lt"/>
              </a:rPr>
              <a:t>Using Grade-span Testing:</a:t>
            </a:r>
          </a:p>
          <a:p>
            <a:pPr marL="285750" marR="0" lvl="0" indent="-285750">
              <a:lnSpc>
                <a:spcPct val="107000"/>
              </a:lnSpc>
              <a:spcBef>
                <a:spcPts val="0"/>
              </a:spcBef>
              <a:spcAft>
                <a:spcPts val="0"/>
              </a:spcAft>
              <a:buFont typeface="Arial" panose="020B0604020202020204" pitchFamily="34" charset="0"/>
              <a:buChar char="•"/>
            </a:pPr>
            <a:r>
              <a:rPr lang="en-US" b="0" dirty="0">
                <a:effectLst/>
                <a:latin typeface="+mn-lt"/>
                <a:ea typeface="Times New Roman" panose="02020603050405020304" pitchFamily="18" charset="0"/>
                <a:cs typeface="Times New Roman" panose="02020603050405020304" pitchFamily="18" charset="0"/>
              </a:rPr>
              <a:t>LEAs are not required to select at least one high-poverty campus per grade span, i.e., LEAs may select all their highest-poverty campuses from one grade-span.</a:t>
            </a:r>
            <a:endParaRPr lang="en-US" b="0" dirty="0">
              <a:effectLst/>
              <a:latin typeface="+mn-lt"/>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Arial" panose="020B0604020202020204" pitchFamily="34" charset="0"/>
              <a:buChar char="•"/>
            </a:pPr>
            <a:r>
              <a:rPr lang="en-US" b="0" dirty="0">
                <a:effectLst/>
                <a:latin typeface="Calibri" panose="020F0502020204030204" pitchFamily="34" charset="0"/>
                <a:ea typeface="Times New Roman" panose="02020603050405020304" pitchFamily="18" charset="0"/>
              </a:rPr>
              <a:t>LEAs may select grade-span grouping even if there is no basis of comparison in one or more grade-spans, but the LEA must select the high-poverty campuses from grade-spans where there is a meaningful basis for comparison. </a:t>
            </a:r>
            <a:endParaRPr lang="en-US" b="0" dirty="0">
              <a:effectLst/>
              <a:latin typeface="Calibri" panose="020F050202020403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2D9504F7-AC24-43F9-AC94-01F21CB43FA5}"/>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9288678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5D2FE-23DC-434C-9AB2-CF5BD7183A2A}"/>
              </a:ext>
            </a:extLst>
          </p:cNvPr>
          <p:cNvSpPr>
            <a:spLocks noGrp="1"/>
          </p:cNvSpPr>
          <p:nvPr>
            <p:ph type="title"/>
          </p:nvPr>
        </p:nvSpPr>
        <p:spPr>
          <a:xfrm>
            <a:off x="1755912" y="243951"/>
            <a:ext cx="9597887" cy="710206"/>
          </a:xfrm>
        </p:spPr>
        <p:txBody>
          <a:bodyPr>
            <a:norm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Grade Span Example</a:t>
            </a:r>
            <a:endParaRPr lang="en-US" dirty="0"/>
          </a:p>
        </p:txBody>
      </p:sp>
      <p:sp>
        <p:nvSpPr>
          <p:cNvPr id="3" name="Slide Number Placeholder 2">
            <a:extLst>
              <a:ext uri="{FF2B5EF4-FFF2-40B4-BE49-F238E27FC236}">
                <a16:creationId xmlns:a16="http://schemas.microsoft.com/office/drawing/2014/main" id="{1AA52ECF-6A99-4D87-9C75-071CD462178A}"/>
              </a:ext>
            </a:extLst>
          </p:cNvPr>
          <p:cNvSpPr>
            <a:spLocks noGrp="1"/>
          </p:cNvSpPr>
          <p:nvPr>
            <p:ph type="sldNum" sz="quarter" idx="12"/>
          </p:nvPr>
        </p:nvSpPr>
        <p:spPr/>
        <p:txBody>
          <a:bodyPr/>
          <a:lstStyle/>
          <a:p>
            <a:fld id="{0088AB57-2DBE-44A3-AE96-942C49E954BF}" type="slidenum">
              <a:rPr lang="en-US" smtClean="0"/>
              <a:t>36</a:t>
            </a:fld>
            <a:endParaRPr lang="en-US" dirty="0"/>
          </a:p>
        </p:txBody>
      </p:sp>
      <p:sp>
        <p:nvSpPr>
          <p:cNvPr id="4" name="Content Placeholder 3">
            <a:extLst>
              <a:ext uri="{FF2B5EF4-FFF2-40B4-BE49-F238E27FC236}">
                <a16:creationId xmlns:a16="http://schemas.microsoft.com/office/drawing/2014/main" id="{DB5E4C64-2FC6-4AF6-BEB1-1A1291D9C8DE}"/>
              </a:ext>
            </a:extLst>
          </p:cNvPr>
          <p:cNvSpPr>
            <a:spLocks noGrp="1"/>
          </p:cNvSpPr>
          <p:nvPr>
            <p:ph idx="13"/>
          </p:nvPr>
        </p:nvSpPr>
        <p:spPr>
          <a:xfrm>
            <a:off x="838199" y="1677881"/>
            <a:ext cx="10515599" cy="4450204"/>
          </a:xfrm>
        </p:spPr>
        <p:txBody>
          <a:bodyPr/>
          <a:lstStyle/>
          <a:p>
            <a:pPr indent="-228600">
              <a:spcBef>
                <a:spcPts val="0"/>
              </a:spcBef>
            </a:pPr>
            <a:r>
              <a:rPr lang="en-US" b="0" dirty="0">
                <a:effectLst/>
                <a:latin typeface="Calibri" panose="020F0502020204030204" pitchFamily="34" charset="0"/>
                <a:ea typeface="Times New Roman" panose="02020603050405020304" pitchFamily="18" charset="0"/>
              </a:rPr>
              <a:t>In the example in the chart below, the LEA has elected to use grade span grouping and must identify </a:t>
            </a:r>
            <a:r>
              <a:rPr lang="en-US" b="0" dirty="0">
                <a:ea typeface="Times New Roman" panose="02020603050405020304" pitchFamily="18" charset="0"/>
              </a:rPr>
              <a:t>two (2)</a:t>
            </a:r>
            <a:r>
              <a:rPr lang="en-US" b="0" dirty="0">
                <a:effectLst/>
                <a:latin typeface="Calibri" panose="020F0502020204030204" pitchFamily="34" charset="0"/>
                <a:ea typeface="Times New Roman" panose="02020603050405020304" pitchFamily="18" charset="0"/>
              </a:rPr>
              <a:t> high-poverty campuses. </a:t>
            </a:r>
          </a:p>
          <a:p>
            <a:pPr lvl="1">
              <a:spcBef>
                <a:spcPts val="0"/>
              </a:spcBef>
              <a:buFont typeface="Arial" panose="020B0604020202020204" pitchFamily="34" charset="0"/>
              <a:buChar char="•"/>
            </a:pPr>
            <a:r>
              <a:rPr lang="en-US" dirty="0">
                <a:effectLst/>
                <a:latin typeface="Calibri" panose="020F0502020204030204" pitchFamily="34" charset="0"/>
                <a:ea typeface="Calibri" panose="020F0502020204030204" pitchFamily="34" charset="0"/>
              </a:rPr>
              <a:t>The LEA may select </a:t>
            </a:r>
            <a:r>
              <a:rPr lang="en-US" dirty="0">
                <a:ea typeface="Calibri" panose="020F0502020204030204" pitchFamily="34" charset="0"/>
              </a:rPr>
              <a:t>both</a:t>
            </a:r>
            <a:r>
              <a:rPr lang="en-US" dirty="0">
                <a:effectLst/>
                <a:latin typeface="Calibri" panose="020F0502020204030204" pitchFamily="34" charset="0"/>
                <a:ea typeface="Calibri" panose="020F0502020204030204" pitchFamily="34" charset="0"/>
              </a:rPr>
              <a:t> high-poverty campuses from the “Elementary ” or the “Middle ” grade span.</a:t>
            </a:r>
          </a:p>
          <a:p>
            <a:pPr lvl="1">
              <a:spcBef>
                <a:spcPts val="0"/>
              </a:spcBef>
              <a:buFont typeface="Arial" panose="020B0604020202020204" pitchFamily="34" charset="0"/>
              <a:buChar char="•"/>
            </a:pPr>
            <a:r>
              <a:rPr lang="en-US" dirty="0">
                <a:effectLst/>
                <a:latin typeface="Calibri" panose="020F0502020204030204" pitchFamily="34" charset="0"/>
                <a:ea typeface="Calibri" panose="020F0502020204030204" pitchFamily="34" charset="0"/>
              </a:rPr>
              <a:t>The LEA could not select the campus in the “High ” grouping as there is no basis of comparison within the grade span group.</a:t>
            </a:r>
          </a:p>
          <a:p>
            <a:pPr lvl="1">
              <a:spcBef>
                <a:spcPts val="0"/>
              </a:spcBef>
              <a:buFont typeface="Arial" panose="020B0604020202020204" pitchFamily="34" charset="0"/>
              <a:buChar char="•"/>
            </a:pPr>
            <a:endParaRPr lang="en-US" dirty="0">
              <a:ea typeface="Calibri" panose="020F0502020204030204" pitchFamily="34" charset="0"/>
            </a:endParaRPr>
          </a:p>
          <a:p>
            <a:pPr lvl="1">
              <a:spcBef>
                <a:spcPts val="0"/>
              </a:spcBef>
              <a:buFont typeface="Arial" panose="020B0604020202020204" pitchFamily="34" charset="0"/>
              <a:buChar char="•"/>
            </a:pPr>
            <a:endParaRPr lang="en-US" dirty="0">
              <a:effectLst/>
              <a:latin typeface="Calibri" panose="020F0502020204030204" pitchFamily="34" charset="0"/>
              <a:ea typeface="Calibri" panose="020F0502020204030204" pitchFamily="34" charset="0"/>
            </a:endParaRPr>
          </a:p>
          <a:p>
            <a:pPr lvl="1">
              <a:spcBef>
                <a:spcPts val="0"/>
              </a:spcBef>
              <a:buFont typeface="Arial" panose="020B0604020202020204" pitchFamily="34" charset="0"/>
              <a:buChar char="•"/>
            </a:pPr>
            <a:endParaRPr lang="en-US" dirty="0">
              <a:ea typeface="Calibri" panose="020F0502020204030204" pitchFamily="34" charset="0"/>
            </a:endParaRPr>
          </a:p>
          <a:p>
            <a:pPr lvl="1">
              <a:spcBef>
                <a:spcPts val="0"/>
              </a:spcBef>
              <a:buFont typeface="Arial" panose="020B0604020202020204" pitchFamily="34" charset="0"/>
              <a:buChar char="•"/>
            </a:pPr>
            <a:endParaRPr lang="en-US" dirty="0">
              <a:effectLst/>
              <a:latin typeface="Calibri" panose="020F0502020204030204" pitchFamily="34" charset="0"/>
              <a:ea typeface="Calibri" panose="020F0502020204030204" pitchFamily="34" charset="0"/>
            </a:endParaRPr>
          </a:p>
          <a:p>
            <a:pPr lvl="1">
              <a:spcBef>
                <a:spcPts val="0"/>
              </a:spcBef>
              <a:buFont typeface="Arial" panose="020B0604020202020204" pitchFamily="34" charset="0"/>
              <a:buChar char="•"/>
            </a:pPr>
            <a:endParaRPr lang="en-US" dirty="0">
              <a:ea typeface="Calibri" panose="020F0502020204030204" pitchFamily="34" charset="0"/>
            </a:endParaRPr>
          </a:p>
          <a:p>
            <a:pPr lvl="1">
              <a:spcBef>
                <a:spcPts val="0"/>
              </a:spcBef>
              <a:buFont typeface="Arial" panose="020B0604020202020204" pitchFamily="34" charset="0"/>
              <a:buChar char="•"/>
            </a:pPr>
            <a:endParaRPr lang="en-US" dirty="0">
              <a:effectLst/>
              <a:latin typeface="Calibri" panose="020F0502020204030204" pitchFamily="34" charset="0"/>
              <a:ea typeface="Calibri" panose="020F0502020204030204" pitchFamily="34" charset="0"/>
            </a:endParaRPr>
          </a:p>
          <a:p>
            <a:pPr lvl="1">
              <a:spcBef>
                <a:spcPts val="0"/>
              </a:spcBef>
              <a:buFont typeface="Arial" panose="020B0604020202020204" pitchFamily="34" charset="0"/>
              <a:buChar char="•"/>
            </a:pPr>
            <a:endParaRPr lang="en-US" dirty="0">
              <a:ea typeface="Calibri" panose="020F0502020204030204" pitchFamily="34" charset="0"/>
            </a:endParaRPr>
          </a:p>
          <a:p>
            <a:pPr lvl="1">
              <a:spcBef>
                <a:spcPts val="0"/>
              </a:spcBef>
              <a:buFont typeface="Arial" panose="020B0604020202020204" pitchFamily="34" charset="0"/>
              <a:buChar char="•"/>
            </a:pPr>
            <a:endParaRPr lang="en-US" dirty="0">
              <a:effectLst/>
              <a:latin typeface="Calibri" panose="020F0502020204030204" pitchFamily="34" charset="0"/>
              <a:ea typeface="Calibri" panose="020F0502020204030204" pitchFamily="34" charset="0"/>
            </a:endParaRPr>
          </a:p>
          <a:p>
            <a:pPr lvl="1">
              <a:spcBef>
                <a:spcPts val="0"/>
              </a:spcBef>
              <a:buFont typeface="Arial" panose="020B0604020202020204" pitchFamily="34" charset="0"/>
              <a:buChar char="•"/>
            </a:pPr>
            <a:endParaRPr lang="en-US" dirty="0">
              <a:ea typeface="Calibri" panose="020F0502020204030204" pitchFamily="34" charset="0"/>
            </a:endParaRPr>
          </a:p>
          <a:p>
            <a:pPr marL="457200" lvl="1" indent="0">
              <a:spcBef>
                <a:spcPts val="0"/>
              </a:spcBef>
              <a:buNone/>
            </a:pPr>
            <a:endParaRPr lang="en-US" dirty="0">
              <a:effectLst/>
              <a:latin typeface="Calibri" panose="020F0502020204030204" pitchFamily="34" charset="0"/>
              <a:ea typeface="Calibri" panose="020F0502020204030204" pitchFamily="34" charset="0"/>
            </a:endParaRPr>
          </a:p>
          <a:p>
            <a:endParaRPr lang="en-US" dirty="0"/>
          </a:p>
        </p:txBody>
      </p:sp>
      <p:pic>
        <p:nvPicPr>
          <p:cNvPr id="8" name="Picture 7">
            <a:extLst>
              <a:ext uri="{FF2B5EF4-FFF2-40B4-BE49-F238E27FC236}">
                <a16:creationId xmlns:a16="http://schemas.microsoft.com/office/drawing/2014/main" id="{5BA0F41F-AE0B-10A0-7A8F-CBC791A39164}"/>
              </a:ext>
            </a:extLst>
          </p:cNvPr>
          <p:cNvPicPr>
            <a:picLocks noChangeAspect="1"/>
          </p:cNvPicPr>
          <p:nvPr/>
        </p:nvPicPr>
        <p:blipFill>
          <a:blip r:embed="rId2"/>
          <a:stretch>
            <a:fillRect/>
          </a:stretch>
        </p:blipFill>
        <p:spPr>
          <a:xfrm>
            <a:off x="1384419" y="3795174"/>
            <a:ext cx="8887625" cy="2579218"/>
          </a:xfrm>
          <a:prstGeom prst="rect">
            <a:avLst/>
          </a:prstGeom>
        </p:spPr>
      </p:pic>
    </p:spTree>
    <p:extLst>
      <p:ext uri="{BB962C8B-B14F-4D97-AF65-F5344CB8AC3E}">
        <p14:creationId xmlns:p14="http://schemas.microsoft.com/office/powerpoint/2010/main" val="567394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5185F-61DD-4E62-80B0-B20550BFE4D3}"/>
              </a:ext>
            </a:extLst>
          </p:cNvPr>
          <p:cNvSpPr>
            <a:spLocks noGrp="1"/>
          </p:cNvSpPr>
          <p:nvPr>
            <p:ph type="title"/>
          </p:nvPr>
        </p:nvSpPr>
        <p:spPr/>
        <p:txBody>
          <a:bodyPr>
            <a:normAutofit/>
          </a:bodyPr>
          <a:lstStyle/>
          <a:p>
            <a:r>
              <a:rPr lang="en-US"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MOEquityTool</a:t>
            </a: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Grade Span Summary</a:t>
            </a:r>
          </a:p>
        </p:txBody>
      </p:sp>
      <p:sp>
        <p:nvSpPr>
          <p:cNvPr id="3" name="Slide Number Placeholder 2">
            <a:extLst>
              <a:ext uri="{FF2B5EF4-FFF2-40B4-BE49-F238E27FC236}">
                <a16:creationId xmlns:a16="http://schemas.microsoft.com/office/drawing/2014/main" id="{D103A231-1B13-44CC-9D0A-7513BA7DD6B4}"/>
              </a:ext>
            </a:extLst>
          </p:cNvPr>
          <p:cNvSpPr>
            <a:spLocks noGrp="1"/>
          </p:cNvSpPr>
          <p:nvPr>
            <p:ph type="sldNum" sz="quarter" idx="12"/>
          </p:nvPr>
        </p:nvSpPr>
        <p:spPr/>
        <p:txBody>
          <a:bodyPr/>
          <a:lstStyle/>
          <a:p>
            <a:fld id="{0088AB57-2DBE-44A3-AE96-942C49E954BF}" type="slidenum">
              <a:rPr lang="en-US" smtClean="0"/>
              <a:t>37</a:t>
            </a:fld>
            <a:endParaRPr lang="en-US" dirty="0"/>
          </a:p>
        </p:txBody>
      </p:sp>
      <p:sp>
        <p:nvSpPr>
          <p:cNvPr id="4" name="Content Placeholder 3">
            <a:extLst>
              <a:ext uri="{FF2B5EF4-FFF2-40B4-BE49-F238E27FC236}">
                <a16:creationId xmlns:a16="http://schemas.microsoft.com/office/drawing/2014/main" id="{5E23DD55-BDC3-4995-9CCE-C5C8BB6E9E34}"/>
              </a:ext>
            </a:extLst>
          </p:cNvPr>
          <p:cNvSpPr>
            <a:spLocks noGrp="1"/>
          </p:cNvSpPr>
          <p:nvPr>
            <p:ph idx="13"/>
          </p:nvPr>
        </p:nvSpPr>
        <p:spPr>
          <a:xfrm>
            <a:off x="756006" y="1277770"/>
            <a:ext cx="10515599" cy="4302459"/>
          </a:xfrm>
        </p:spPr>
        <p:txBody>
          <a:bodyPr/>
          <a:lstStyle/>
          <a:p>
            <a:r>
              <a:rPr lang="en-US" sz="2800" b="0" dirty="0">
                <a:latin typeface="+mn-lt"/>
              </a:rPr>
              <a:t>Using Grade-span Testing:</a:t>
            </a:r>
          </a:p>
          <a:p>
            <a:pPr marL="457200" indent="-457200">
              <a:buFont typeface="Arial" panose="020B0604020202020204" pitchFamily="34" charset="0"/>
              <a:buChar char="•"/>
            </a:pPr>
            <a:r>
              <a:rPr lang="en-US" b="0" dirty="0"/>
              <a:t>Since all data entry occurs in the Districtwide worksheet, the LEA must modify its identification as a high-poverty campus within that worksheet</a:t>
            </a:r>
          </a:p>
          <a:p>
            <a:pPr marL="457200" indent="-457200">
              <a:buFont typeface="Arial" panose="020B0604020202020204" pitchFamily="34" charset="0"/>
              <a:buChar char="•"/>
            </a:pPr>
            <a:r>
              <a:rPr lang="en-US" b="0" dirty="0"/>
              <a:t>LEAs must designate as “high poverty” its highest poverty campuses at each of the grade spans that it wishes to include in the testing</a:t>
            </a:r>
          </a:p>
          <a:p>
            <a:pPr marL="457200" indent="-457200">
              <a:buFont typeface="Arial" panose="020B0604020202020204" pitchFamily="34" charset="0"/>
              <a:buChar char="•"/>
            </a:pPr>
            <a:r>
              <a:rPr lang="en-US" b="0" dirty="0"/>
              <a:t>In a grade span with a single campus, that campus cannot be designated as “high poverty” as there is no basis for comparison </a:t>
            </a:r>
          </a:p>
        </p:txBody>
      </p:sp>
      <p:sp>
        <p:nvSpPr>
          <p:cNvPr id="5" name="TextBox 4">
            <a:extLst>
              <a:ext uri="{FF2B5EF4-FFF2-40B4-BE49-F238E27FC236}">
                <a16:creationId xmlns:a16="http://schemas.microsoft.com/office/drawing/2014/main" id="{32D8E6B8-B358-4ACD-8DD6-72ED1EA1F4D4}"/>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10334319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54098-17BA-44F3-A7D2-3C9C57643BB4}"/>
              </a:ext>
            </a:extLst>
          </p:cNvPr>
          <p:cNvSpPr>
            <a:spLocks noGrp="1"/>
          </p:cNvSpPr>
          <p:nvPr>
            <p:ph type="title"/>
          </p:nvPr>
        </p:nvSpPr>
        <p:spPr/>
        <p:txBody>
          <a:bodyPr>
            <a:norm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Non-compliant LEAs</a:t>
            </a:r>
          </a:p>
        </p:txBody>
      </p:sp>
      <p:sp>
        <p:nvSpPr>
          <p:cNvPr id="3" name="Slide Number Placeholder 2">
            <a:extLst>
              <a:ext uri="{FF2B5EF4-FFF2-40B4-BE49-F238E27FC236}">
                <a16:creationId xmlns:a16="http://schemas.microsoft.com/office/drawing/2014/main" id="{2DB346DD-FFAC-4A4E-8751-9502921E37E5}"/>
              </a:ext>
            </a:extLst>
          </p:cNvPr>
          <p:cNvSpPr>
            <a:spLocks noGrp="1"/>
          </p:cNvSpPr>
          <p:nvPr>
            <p:ph type="sldNum" sz="quarter" idx="12"/>
          </p:nvPr>
        </p:nvSpPr>
        <p:spPr/>
        <p:txBody>
          <a:bodyPr/>
          <a:lstStyle/>
          <a:p>
            <a:fld id="{0088AB57-2DBE-44A3-AE96-942C49E954BF}" type="slidenum">
              <a:rPr lang="en-US" smtClean="0"/>
              <a:t>38</a:t>
            </a:fld>
            <a:endParaRPr lang="en-US" dirty="0"/>
          </a:p>
        </p:txBody>
      </p:sp>
      <p:sp>
        <p:nvSpPr>
          <p:cNvPr id="4" name="Content Placeholder 3">
            <a:extLst>
              <a:ext uri="{FF2B5EF4-FFF2-40B4-BE49-F238E27FC236}">
                <a16:creationId xmlns:a16="http://schemas.microsoft.com/office/drawing/2014/main" id="{31518651-F36C-40FF-9382-39F702F88E21}"/>
              </a:ext>
            </a:extLst>
          </p:cNvPr>
          <p:cNvSpPr>
            <a:spLocks noGrp="1"/>
          </p:cNvSpPr>
          <p:nvPr>
            <p:ph idx="13"/>
          </p:nvPr>
        </p:nvSpPr>
        <p:spPr>
          <a:xfrm>
            <a:off x="838200" y="1277770"/>
            <a:ext cx="10515599" cy="4302459"/>
          </a:xfrm>
        </p:spPr>
        <p:txBody>
          <a:bodyPr/>
          <a:lstStyle/>
          <a:p>
            <a:r>
              <a:rPr lang="en-US" b="0" dirty="0"/>
              <a:t>Steps to consider if both Districtwide and Grade Span testing, for either or both funding and FTEs, shows non-compliance:</a:t>
            </a:r>
          </a:p>
          <a:p>
            <a:pPr marL="457200" indent="-457200">
              <a:buFont typeface="Arial" panose="020B0604020202020204" pitchFamily="34" charset="0"/>
              <a:buChar char="•"/>
            </a:pPr>
            <a:r>
              <a:rPr lang="en-US" b="0" dirty="0"/>
              <a:t>Funding</a:t>
            </a:r>
          </a:p>
          <a:p>
            <a:pPr marL="1143000" lvl="1" indent="-457200">
              <a:buFont typeface="Arial" panose="020B0604020202020204" pitchFamily="34" charset="0"/>
              <a:buChar char="•"/>
            </a:pPr>
            <a:r>
              <a:rPr lang="en-US" b="1" dirty="0"/>
              <a:t>Consider allocating additional funds to non-compliant campuses </a:t>
            </a:r>
          </a:p>
          <a:p>
            <a:pPr marL="457200" indent="-457200">
              <a:buFont typeface="Arial" panose="020B0604020202020204" pitchFamily="34" charset="0"/>
              <a:buChar char="•"/>
            </a:pPr>
            <a:r>
              <a:rPr lang="en-US" b="0" dirty="0"/>
              <a:t>FTEs</a:t>
            </a:r>
          </a:p>
          <a:p>
            <a:pPr marL="1143000" lvl="1" indent="-457200">
              <a:buFont typeface="Arial" panose="020B0604020202020204" pitchFamily="34" charset="0"/>
              <a:buChar char="•"/>
            </a:pPr>
            <a:r>
              <a:rPr lang="en-US" b="1" dirty="0"/>
              <a:t>Consider allocating additional FTEs to non-compliant campuses</a:t>
            </a:r>
          </a:p>
          <a:p>
            <a:pPr marL="457200" indent="-457200">
              <a:buFont typeface="Arial" panose="020B0604020202020204" pitchFamily="34" charset="0"/>
              <a:buChar char="•"/>
            </a:pPr>
            <a:r>
              <a:rPr lang="en-US" b="0" dirty="0"/>
              <a:t>Or consider submitting an exception request to USDE (Plan 2) </a:t>
            </a:r>
          </a:p>
          <a:p>
            <a:pPr marL="1143000" lvl="1" indent="-457200">
              <a:buFont typeface="Arial" panose="020B0604020202020204" pitchFamily="34" charset="0"/>
              <a:buChar char="•"/>
            </a:pPr>
            <a:r>
              <a:rPr lang="en-US" b="1" i="1" dirty="0"/>
              <a:t>Note: If an LEA opts to change from Plan 3 to Plan 2, then the LEA will need to submit a revised </a:t>
            </a:r>
            <a:r>
              <a:rPr lang="en-US" b="1" i="1" dirty="0">
                <a:effectLst/>
                <a:latin typeface="+mn-lt"/>
                <a:ea typeface="Symbol" panose="05050102010706020507" pitchFamily="18" charset="2"/>
                <a:cs typeface="Symbol" panose="05050102010706020507" pitchFamily="18" charset="2"/>
              </a:rPr>
              <a:t>MOEquity Document Submission Plan</a:t>
            </a:r>
            <a:endParaRPr lang="en-US" b="1" i="1" dirty="0"/>
          </a:p>
          <a:p>
            <a:endParaRPr lang="en-US" dirty="0"/>
          </a:p>
        </p:txBody>
      </p:sp>
      <p:sp>
        <p:nvSpPr>
          <p:cNvPr id="5" name="TextBox 4">
            <a:extLst>
              <a:ext uri="{FF2B5EF4-FFF2-40B4-BE49-F238E27FC236}">
                <a16:creationId xmlns:a16="http://schemas.microsoft.com/office/drawing/2014/main" id="{EBBD0913-2C88-43EA-BD25-1F99A164D804}"/>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16555435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C1FD0-2048-46B0-B00F-B33229428098}"/>
              </a:ext>
            </a:extLst>
          </p:cNvPr>
          <p:cNvSpPr>
            <a:spLocks noGrp="1"/>
          </p:cNvSpPr>
          <p:nvPr>
            <p:ph type="title"/>
          </p:nvPr>
        </p:nvSpPr>
        <p:spPr/>
        <p:txBody>
          <a:bodyPr>
            <a:norm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Important Reminders</a:t>
            </a:r>
          </a:p>
        </p:txBody>
      </p:sp>
      <p:sp>
        <p:nvSpPr>
          <p:cNvPr id="3" name="Slide Number Placeholder 2">
            <a:extLst>
              <a:ext uri="{FF2B5EF4-FFF2-40B4-BE49-F238E27FC236}">
                <a16:creationId xmlns:a16="http://schemas.microsoft.com/office/drawing/2014/main" id="{8FC4AE7F-CF75-4E0C-9C26-C6101D623E54}"/>
              </a:ext>
            </a:extLst>
          </p:cNvPr>
          <p:cNvSpPr>
            <a:spLocks noGrp="1"/>
          </p:cNvSpPr>
          <p:nvPr>
            <p:ph type="sldNum" sz="quarter" idx="12"/>
          </p:nvPr>
        </p:nvSpPr>
        <p:spPr/>
        <p:txBody>
          <a:bodyPr/>
          <a:lstStyle/>
          <a:p>
            <a:fld id="{0088AB57-2DBE-44A3-AE96-942C49E954BF}" type="slidenum">
              <a:rPr lang="en-US" smtClean="0"/>
              <a:t>39</a:t>
            </a:fld>
            <a:endParaRPr lang="en-US" dirty="0"/>
          </a:p>
        </p:txBody>
      </p:sp>
      <p:sp>
        <p:nvSpPr>
          <p:cNvPr id="4" name="Content Placeholder 3">
            <a:extLst>
              <a:ext uri="{FF2B5EF4-FFF2-40B4-BE49-F238E27FC236}">
                <a16:creationId xmlns:a16="http://schemas.microsoft.com/office/drawing/2014/main" id="{63D42FF2-C707-400D-8F70-208AF39F7FE0}"/>
              </a:ext>
            </a:extLst>
          </p:cNvPr>
          <p:cNvSpPr>
            <a:spLocks noGrp="1"/>
          </p:cNvSpPr>
          <p:nvPr>
            <p:ph idx="13"/>
          </p:nvPr>
        </p:nvSpPr>
        <p:spPr>
          <a:xfrm>
            <a:off x="838200" y="1404384"/>
            <a:ext cx="10515599" cy="4862852"/>
          </a:xfrm>
        </p:spPr>
        <p:txBody>
          <a:bodyPr>
            <a:normAutofit/>
          </a:bodyPr>
          <a:lstStyle/>
          <a:p>
            <a:pPr marL="514350" marR="346075" lvl="0" indent="-514350">
              <a:spcBef>
                <a:spcPts val="0"/>
              </a:spcBef>
              <a:spcAft>
                <a:spcPts val="0"/>
              </a:spcAft>
              <a:buFont typeface="+mj-lt"/>
              <a:buAutoNum type="arabicPeriod"/>
            </a:pPr>
            <a:r>
              <a:rPr lang="en-US" b="0" dirty="0">
                <a:effectLst/>
                <a:latin typeface="+mn-lt"/>
                <a:ea typeface="Arial" panose="020B0604020202020204" pitchFamily="34" charset="0"/>
              </a:rPr>
              <a:t>All LEA data entry is done in the Districtwide worksheet, and both funding and FTE data must be entere</a:t>
            </a:r>
            <a:r>
              <a:rPr lang="en-US" b="0" dirty="0">
                <a:latin typeface="+mn-lt"/>
                <a:ea typeface="Arial" panose="020B0604020202020204" pitchFamily="34" charset="0"/>
              </a:rPr>
              <a:t>d for every active campus listed</a:t>
            </a:r>
            <a:r>
              <a:rPr lang="en-US" b="0" dirty="0">
                <a:effectLst/>
                <a:latin typeface="+mn-lt"/>
                <a:ea typeface="Arial" panose="020B0604020202020204" pitchFamily="34" charset="0"/>
              </a:rPr>
              <a:t>.</a:t>
            </a:r>
          </a:p>
          <a:p>
            <a:pPr marL="514350" marR="346075" lvl="0" indent="-514350">
              <a:spcBef>
                <a:spcPts val="0"/>
              </a:spcBef>
              <a:spcAft>
                <a:spcPts val="0"/>
              </a:spcAft>
              <a:buFont typeface="+mj-lt"/>
              <a:buAutoNum type="arabicPeriod"/>
            </a:pPr>
            <a:endParaRPr lang="en-US" b="0" dirty="0">
              <a:effectLst/>
              <a:latin typeface="+mn-lt"/>
              <a:ea typeface="Arial" panose="020B0604020202020204" pitchFamily="34" charset="0"/>
            </a:endParaRPr>
          </a:p>
          <a:p>
            <a:pPr marL="514350" marR="346075" indent="-514350">
              <a:spcBef>
                <a:spcPts val="0"/>
              </a:spcBef>
              <a:buFont typeface="+mj-lt"/>
              <a:buAutoNum type="arabicPeriod"/>
            </a:pPr>
            <a:r>
              <a:rPr lang="en-US" b="0" dirty="0">
                <a:effectLst/>
                <a:latin typeface="+mn-lt"/>
                <a:ea typeface="Arial" panose="020B0604020202020204" pitchFamily="34" charset="0"/>
              </a:rPr>
              <a:t>All campuses that have enrolled students must be included on the Districtwide worksheet to calculate the average per-pupil amounts for funding and FTEs – no campuses can be excluded. </a:t>
            </a:r>
            <a:endParaRPr lang="en-US" b="0" dirty="0">
              <a:latin typeface="+mn-lt"/>
              <a:ea typeface="Arial" panose="020B0604020202020204" pitchFamily="34" charset="0"/>
            </a:endParaRPr>
          </a:p>
          <a:p>
            <a:pPr marR="346075" lvl="1">
              <a:spcBef>
                <a:spcPts val="0"/>
              </a:spcBef>
            </a:pPr>
            <a:r>
              <a:rPr lang="en-US" sz="2000" dirty="0">
                <a:effectLst/>
                <a:latin typeface="Calibri (Body)"/>
                <a:ea typeface="Calibri" panose="020F0502020204030204" pitchFamily="34" charset="0"/>
              </a:rPr>
              <a:t>Important note:  USDE has verified that all campuses within an LEA, </a:t>
            </a:r>
            <a:r>
              <a:rPr lang="en-US" sz="2000" b="1" dirty="0">
                <a:effectLst/>
                <a:latin typeface="Calibri (Body)"/>
                <a:ea typeface="Calibri" panose="020F0502020204030204" pitchFamily="34" charset="0"/>
              </a:rPr>
              <a:t>including alternative campuses</a:t>
            </a:r>
            <a:r>
              <a:rPr lang="en-US" sz="2000" dirty="0">
                <a:effectLst/>
                <a:latin typeface="Calibri (Body)"/>
                <a:ea typeface="Calibri" panose="020F0502020204030204" pitchFamily="34" charset="0"/>
              </a:rPr>
              <a:t>, must be included for determining LEA-level </a:t>
            </a:r>
            <a:r>
              <a:rPr lang="en-US" sz="2000" dirty="0" err="1">
                <a:effectLst/>
                <a:latin typeface="Calibri (Body)"/>
                <a:ea typeface="Calibri" panose="020F0502020204030204" pitchFamily="34" charset="0"/>
              </a:rPr>
              <a:t>MOEquity</a:t>
            </a:r>
            <a:r>
              <a:rPr lang="en-US" sz="2000" dirty="0">
                <a:effectLst/>
                <a:latin typeface="Calibri (Body)"/>
                <a:ea typeface="Calibri" panose="020F0502020204030204" pitchFamily="34" charset="0"/>
              </a:rPr>
              <a:t> compliance (see MOQ-Q24</a:t>
            </a:r>
            <a:r>
              <a:rPr lang="en-US" sz="2000" dirty="0">
                <a:latin typeface="Calibri (Body)"/>
                <a:ea typeface="Calibri" panose="020F0502020204030204" pitchFamily="34" charset="0"/>
              </a:rPr>
              <a:t> </a:t>
            </a:r>
            <a:r>
              <a:rPr lang="en-US" sz="2000" dirty="0">
                <a:effectLst/>
                <a:latin typeface="Calibri (Body)"/>
                <a:ea typeface="Calibri" panose="020F0502020204030204" pitchFamily="34" charset="0"/>
              </a:rPr>
              <a:t>in TEA’s </a:t>
            </a:r>
            <a:r>
              <a:rPr lang="en-US" sz="2000" u="sng" dirty="0">
                <a:effectLst/>
                <a:latin typeface="Calibri (Body)"/>
                <a:ea typeface="Calibri" panose="020F0502020204030204" pitchFamily="34" charset="0"/>
                <a:hlinkClick r:id="rId2">
                  <a:extLst>
                    <a:ext uri="{A12FA001-AC4F-418D-AE19-62706E023703}">
                      <ahyp:hlinkClr xmlns:ahyp="http://schemas.microsoft.com/office/drawing/2018/hyperlinkcolor" val="tx"/>
                    </a:ext>
                  </a:extLst>
                </a:hlinkClick>
              </a:rPr>
              <a:t>ESSER FAQs</a:t>
            </a:r>
            <a:r>
              <a:rPr lang="en-US" sz="2000" dirty="0">
                <a:effectLst/>
                <a:latin typeface="Calibri (Body)"/>
                <a:ea typeface="Calibri" panose="020F0502020204030204" pitchFamily="34" charset="0"/>
              </a:rPr>
              <a:t> for additional details).</a:t>
            </a:r>
          </a:p>
          <a:p>
            <a:pPr marR="346075">
              <a:spcBef>
                <a:spcPts val="0"/>
              </a:spcBef>
            </a:pPr>
            <a:endParaRPr lang="en-US" sz="3000" b="0" dirty="0">
              <a:effectLst/>
              <a:latin typeface="+mn-lt"/>
              <a:ea typeface="Arial" panose="020B0604020202020204" pitchFamily="34" charset="0"/>
            </a:endParaRPr>
          </a:p>
          <a:p>
            <a:pPr marL="514350" marR="346075" indent="-514350">
              <a:spcBef>
                <a:spcPts val="0"/>
              </a:spcBef>
              <a:buFont typeface="+mj-lt"/>
              <a:buAutoNum type="arabicPeriod"/>
            </a:pPr>
            <a:r>
              <a:rPr lang="en-US" b="0" dirty="0">
                <a:latin typeface="+mn-lt"/>
                <a:ea typeface="Arial" panose="020B0604020202020204" pitchFamily="34" charset="0"/>
              </a:rPr>
              <a:t>Almost all </a:t>
            </a:r>
            <a:r>
              <a:rPr lang="en-US" b="0" dirty="0">
                <a:effectLst/>
                <a:latin typeface="+mn-lt"/>
                <a:ea typeface="Arial" panose="020B0604020202020204" pitchFamily="34" charset="0"/>
              </a:rPr>
              <a:t>LEAs will have only 3 grade spans: Elementary  (EE–5), Middle  (6–8), and High  (9–12).</a:t>
            </a:r>
          </a:p>
        </p:txBody>
      </p:sp>
      <p:sp>
        <p:nvSpPr>
          <p:cNvPr id="5" name="TextBox 4">
            <a:extLst>
              <a:ext uri="{FF2B5EF4-FFF2-40B4-BE49-F238E27FC236}">
                <a16:creationId xmlns:a16="http://schemas.microsoft.com/office/drawing/2014/main" id="{AE7E0C88-6AF9-4D17-8129-431052BE409A}"/>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2486449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A6630-7929-9A23-2F7D-03278CDD95DF}"/>
              </a:ext>
            </a:extLst>
          </p:cNvPr>
          <p:cNvSpPr>
            <a:spLocks noGrp="1"/>
          </p:cNvSpPr>
          <p:nvPr>
            <p:ph type="title"/>
          </p:nvPr>
        </p:nvSpPr>
        <p:spPr/>
        <p:txBody>
          <a:bodyPr/>
          <a:lstStyle/>
          <a:p>
            <a:r>
              <a:rPr lang="en-US" dirty="0"/>
              <a:t>Purpose &amp; Intent of LEA-level </a:t>
            </a:r>
            <a:r>
              <a:rPr lang="en-US" dirty="0" err="1"/>
              <a:t>MOEquity</a:t>
            </a:r>
            <a:endParaRPr lang="en-US" dirty="0"/>
          </a:p>
        </p:txBody>
      </p:sp>
      <p:sp>
        <p:nvSpPr>
          <p:cNvPr id="3" name="Slide Number Placeholder 2">
            <a:extLst>
              <a:ext uri="{FF2B5EF4-FFF2-40B4-BE49-F238E27FC236}">
                <a16:creationId xmlns:a16="http://schemas.microsoft.com/office/drawing/2014/main" id="{A360709E-3F58-C207-01C7-176451BA8003}"/>
              </a:ext>
            </a:extLst>
          </p:cNvPr>
          <p:cNvSpPr>
            <a:spLocks noGrp="1"/>
          </p:cNvSpPr>
          <p:nvPr>
            <p:ph type="sldNum" sz="quarter" idx="12"/>
          </p:nvPr>
        </p:nvSpPr>
        <p:spPr/>
        <p:txBody>
          <a:bodyPr/>
          <a:lstStyle/>
          <a:p>
            <a:fld id="{0088AB57-2DBE-44A3-AE96-942C49E954BF}" type="slidenum">
              <a:rPr lang="en-US" smtClean="0"/>
              <a:t>4</a:t>
            </a:fld>
            <a:endParaRPr lang="en-US" dirty="0"/>
          </a:p>
        </p:txBody>
      </p:sp>
      <p:sp>
        <p:nvSpPr>
          <p:cNvPr id="4" name="Content Placeholder 3">
            <a:extLst>
              <a:ext uri="{FF2B5EF4-FFF2-40B4-BE49-F238E27FC236}">
                <a16:creationId xmlns:a16="http://schemas.microsoft.com/office/drawing/2014/main" id="{4109E241-C249-9453-1169-53A110B13D78}"/>
              </a:ext>
            </a:extLst>
          </p:cNvPr>
          <p:cNvSpPr>
            <a:spLocks noGrp="1"/>
          </p:cNvSpPr>
          <p:nvPr>
            <p:ph idx="13"/>
          </p:nvPr>
        </p:nvSpPr>
        <p:spPr/>
        <p:txBody>
          <a:bodyPr/>
          <a:lstStyle/>
          <a:p>
            <a:pPr marL="457200" indent="-457200">
              <a:buFont typeface="Arial" panose="020B0604020202020204" pitchFamily="34" charset="0"/>
              <a:buChar char="•"/>
            </a:pPr>
            <a:r>
              <a:rPr lang="en-US" b="0" dirty="0">
                <a:latin typeface="+mn-lt"/>
              </a:rPr>
              <a:t>Second year of fiscal compliance requirement defined in the American Rescue Plan (ARP) Act of 2021</a:t>
            </a:r>
          </a:p>
          <a:p>
            <a:pPr marL="457200" indent="-457200">
              <a:buFont typeface="Arial" panose="020B0604020202020204" pitchFamily="34" charset="0"/>
              <a:buChar char="•"/>
            </a:pPr>
            <a:r>
              <a:rPr lang="en-US" b="0" dirty="0">
                <a:latin typeface="+mn-lt"/>
              </a:rPr>
              <a:t>In receiving ARP Act funds, LEAs agreed to compliance provisions, including LEA-level </a:t>
            </a:r>
            <a:r>
              <a:rPr lang="en-US" b="0" dirty="0" err="1">
                <a:latin typeface="+mn-lt"/>
              </a:rPr>
              <a:t>MOEquity</a:t>
            </a:r>
            <a:r>
              <a:rPr lang="en-US" dirty="0">
                <a:effectLst/>
                <a:latin typeface="+mn-lt"/>
                <a:ea typeface="Calibri" panose="020F0502020204030204" pitchFamily="34" charset="0"/>
              </a:rPr>
              <a:t> </a:t>
            </a:r>
            <a:endParaRPr lang="en-US" b="0" dirty="0">
              <a:latin typeface="+mn-lt"/>
            </a:endParaRPr>
          </a:p>
          <a:p>
            <a:pPr marL="457200" indent="-457200">
              <a:buFont typeface="Arial" panose="020B0604020202020204" pitchFamily="34" charset="0"/>
              <a:buChar char="•"/>
            </a:pPr>
            <a:r>
              <a:rPr lang="en-US" b="0" dirty="0">
                <a:latin typeface="+mn-lt"/>
                <a:ea typeface="Times New Roman" panose="02020603050405020304" pitchFamily="18" charset="0"/>
                <a:cs typeface="Times New Roman" panose="02020603050405020304" pitchFamily="18" charset="0"/>
              </a:rPr>
              <a:t>E</a:t>
            </a:r>
            <a:r>
              <a:rPr lang="en-US" sz="2800" b="0" dirty="0">
                <a:effectLst/>
                <a:latin typeface="+mn-lt"/>
                <a:ea typeface="Times New Roman" panose="02020603050405020304" pitchFamily="18" charset="0"/>
                <a:cs typeface="Times New Roman" panose="02020603050405020304" pitchFamily="18" charset="0"/>
              </a:rPr>
              <a:t>nsures that campuses serving a large share of students from low-income backgrounds (“high-poverty” campuses) do not experience a disproportionate reduction in funding in fiscal years (FYs) 2022 and 2023 </a:t>
            </a:r>
            <a:r>
              <a:rPr lang="en-US" b="0" dirty="0">
                <a:latin typeface="+mn-lt"/>
                <a:ea typeface="Times New Roman" panose="02020603050405020304" pitchFamily="18" charset="0"/>
                <a:cs typeface="Times New Roman" panose="02020603050405020304" pitchFamily="18" charset="0"/>
              </a:rPr>
              <a:t>or school years 2021</a:t>
            </a:r>
            <a:r>
              <a:rPr lang="en-US" b="0" dirty="0">
                <a:effectLst/>
                <a:latin typeface="Calibri" panose="020F0502020204030204" pitchFamily="34" charset="0"/>
                <a:ea typeface="Calibri" panose="020F0502020204030204" pitchFamily="34" charset="0"/>
                <a:cs typeface="Times New Roman" panose="02020603050405020304" pitchFamily="18" charset="0"/>
              </a:rPr>
              <a:t>–</a:t>
            </a:r>
            <a:r>
              <a:rPr lang="en-US" b="0" dirty="0">
                <a:latin typeface="+mn-lt"/>
                <a:ea typeface="Times New Roman" panose="02020603050405020304" pitchFamily="18" charset="0"/>
                <a:cs typeface="Times New Roman" panose="02020603050405020304" pitchFamily="18" charset="0"/>
              </a:rPr>
              <a:t>2022 and 2022</a:t>
            </a:r>
            <a:r>
              <a:rPr lang="en-US" b="0" dirty="0">
                <a:effectLst/>
                <a:latin typeface="Calibri" panose="020F0502020204030204" pitchFamily="34" charset="0"/>
                <a:ea typeface="Calibri" panose="020F0502020204030204" pitchFamily="34" charset="0"/>
                <a:cs typeface="Times New Roman" panose="02020603050405020304" pitchFamily="18" charset="0"/>
              </a:rPr>
              <a:t>–</a:t>
            </a:r>
            <a:r>
              <a:rPr lang="en-US" b="0" dirty="0">
                <a:latin typeface="+mn-lt"/>
                <a:ea typeface="Times New Roman" panose="02020603050405020304" pitchFamily="18" charset="0"/>
                <a:cs typeface="Times New Roman" panose="02020603050405020304" pitchFamily="18" charset="0"/>
              </a:rPr>
              <a:t>2023</a:t>
            </a:r>
            <a:endParaRPr lang="en-US" sz="2800" b="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935315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C1FD0-2048-46B0-B00F-B33229428098}"/>
              </a:ext>
            </a:extLst>
          </p:cNvPr>
          <p:cNvSpPr>
            <a:spLocks noGrp="1"/>
          </p:cNvSpPr>
          <p:nvPr>
            <p:ph type="title"/>
          </p:nvPr>
        </p:nvSpPr>
        <p:spPr>
          <a:xfrm>
            <a:off x="1755912" y="243951"/>
            <a:ext cx="10120271" cy="710206"/>
          </a:xfrm>
        </p:spPr>
        <p:txBody>
          <a:bodyPr>
            <a:normAutofit fontScale="90000"/>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Important Reminders (continued)</a:t>
            </a:r>
          </a:p>
        </p:txBody>
      </p:sp>
      <p:sp>
        <p:nvSpPr>
          <p:cNvPr id="3" name="Slide Number Placeholder 2">
            <a:extLst>
              <a:ext uri="{FF2B5EF4-FFF2-40B4-BE49-F238E27FC236}">
                <a16:creationId xmlns:a16="http://schemas.microsoft.com/office/drawing/2014/main" id="{8FC4AE7F-CF75-4E0C-9C26-C6101D623E54}"/>
              </a:ext>
            </a:extLst>
          </p:cNvPr>
          <p:cNvSpPr>
            <a:spLocks noGrp="1"/>
          </p:cNvSpPr>
          <p:nvPr>
            <p:ph type="sldNum" sz="quarter" idx="12"/>
          </p:nvPr>
        </p:nvSpPr>
        <p:spPr/>
        <p:txBody>
          <a:bodyPr/>
          <a:lstStyle/>
          <a:p>
            <a:fld id="{0088AB57-2DBE-44A3-AE96-942C49E954BF}" type="slidenum">
              <a:rPr lang="en-US" smtClean="0"/>
              <a:t>40</a:t>
            </a:fld>
            <a:endParaRPr lang="en-US" dirty="0"/>
          </a:p>
        </p:txBody>
      </p:sp>
      <p:sp>
        <p:nvSpPr>
          <p:cNvPr id="4" name="Content Placeholder 3">
            <a:extLst>
              <a:ext uri="{FF2B5EF4-FFF2-40B4-BE49-F238E27FC236}">
                <a16:creationId xmlns:a16="http://schemas.microsoft.com/office/drawing/2014/main" id="{63D42FF2-C707-400D-8F70-208AF39F7FE0}"/>
              </a:ext>
            </a:extLst>
          </p:cNvPr>
          <p:cNvSpPr>
            <a:spLocks noGrp="1"/>
          </p:cNvSpPr>
          <p:nvPr>
            <p:ph idx="13"/>
          </p:nvPr>
        </p:nvSpPr>
        <p:spPr>
          <a:xfrm>
            <a:off x="838200" y="1404384"/>
            <a:ext cx="10515599" cy="4862852"/>
          </a:xfrm>
        </p:spPr>
        <p:txBody>
          <a:bodyPr>
            <a:normAutofit/>
          </a:bodyPr>
          <a:lstStyle/>
          <a:p>
            <a:pPr marL="457200" marR="346075" lvl="0" indent="-457200">
              <a:spcBef>
                <a:spcPts val="0"/>
              </a:spcBef>
              <a:spcAft>
                <a:spcPts val="0"/>
              </a:spcAft>
              <a:buFont typeface="+mj-lt"/>
              <a:buAutoNum type="arabicPeriod" startAt="4"/>
            </a:pPr>
            <a:r>
              <a:rPr lang="en-US" sz="3000" b="0" dirty="0">
                <a:effectLst/>
                <a:latin typeface="+mn-lt"/>
                <a:ea typeface="Arial" panose="020B0604020202020204" pitchFamily="34" charset="0"/>
              </a:rPr>
              <a:t>If there is overlap of grade spans for some campuses (e.g., an alternative campus serving grades 7–12), determine at what level the majority of students fall – if 7–8, classify as Middle; if 9–12, classify as High.</a:t>
            </a:r>
          </a:p>
          <a:p>
            <a:pPr marL="457200" marR="346075" lvl="0" indent="-457200">
              <a:spcBef>
                <a:spcPts val="0"/>
              </a:spcBef>
              <a:spcAft>
                <a:spcPts val="0"/>
              </a:spcAft>
              <a:buFont typeface="+mj-lt"/>
              <a:buAutoNum type="arabicPeriod" startAt="4"/>
            </a:pPr>
            <a:endParaRPr lang="en-US" sz="3000" b="0" dirty="0">
              <a:effectLst/>
              <a:latin typeface="+mn-lt"/>
              <a:ea typeface="Arial" panose="020B0604020202020204" pitchFamily="34" charset="0"/>
            </a:endParaRPr>
          </a:p>
          <a:p>
            <a:pPr marL="457200" marR="346075" lvl="0" indent="-457200">
              <a:spcBef>
                <a:spcPts val="0"/>
              </a:spcBef>
              <a:spcAft>
                <a:spcPts val="0"/>
              </a:spcAft>
              <a:buFont typeface="+mj-lt"/>
              <a:buAutoNum type="arabicPeriod" startAt="4"/>
            </a:pPr>
            <a:r>
              <a:rPr lang="en-US" sz="3000" b="0" dirty="0">
                <a:latin typeface="+mn-lt"/>
                <a:ea typeface="Arial" panose="020B0604020202020204" pitchFamily="34" charset="0"/>
              </a:rPr>
              <a:t>If an LEA is unable to meet compliance using the Districtwide or the Grade Span testing using the 3 levels (Elementary, Middle, and High), and that LEA has an unusual grade span configuration with no grade span overlap, contact the FFCR Division at </a:t>
            </a:r>
            <a:r>
              <a:rPr lang="en-US" sz="3000" b="0" dirty="0">
                <a:latin typeface="+mn-lt"/>
                <a:ea typeface="Arial" panose="020B0604020202020204" pitchFamily="34" charset="0"/>
                <a:hlinkClick r:id="rId2"/>
              </a:rPr>
              <a:t>Compliance@tea.texas.gov</a:t>
            </a:r>
            <a:r>
              <a:rPr lang="en-US" sz="3000" b="0" dirty="0">
                <a:latin typeface="+mn-lt"/>
                <a:ea typeface="Arial" panose="020B0604020202020204" pitchFamily="34" charset="0"/>
              </a:rPr>
              <a:t> for options.</a:t>
            </a:r>
            <a:endParaRPr lang="en-US" sz="3000" b="0" dirty="0">
              <a:effectLst/>
              <a:latin typeface="+mn-lt"/>
              <a:ea typeface="Arial" panose="020B0604020202020204" pitchFamily="34" charset="0"/>
            </a:endParaRPr>
          </a:p>
          <a:p>
            <a:endParaRPr lang="en-US" dirty="0"/>
          </a:p>
        </p:txBody>
      </p:sp>
      <p:sp>
        <p:nvSpPr>
          <p:cNvPr id="5" name="TextBox 4">
            <a:extLst>
              <a:ext uri="{FF2B5EF4-FFF2-40B4-BE49-F238E27FC236}">
                <a16:creationId xmlns:a16="http://schemas.microsoft.com/office/drawing/2014/main" id="{AE7E0C88-6AF9-4D17-8129-431052BE409A}"/>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10432043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FFCA6-C1B1-47BB-81BB-24DC7B79881B}"/>
              </a:ext>
            </a:extLst>
          </p:cNvPr>
          <p:cNvSpPr>
            <a:spLocks noGrp="1"/>
          </p:cNvSpPr>
          <p:nvPr>
            <p:ph type="title"/>
          </p:nvPr>
        </p:nvSpPr>
        <p:spPr/>
        <p:txBody>
          <a:bodyPr>
            <a:norm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Tool Submission via TEAL </a:t>
            </a:r>
          </a:p>
        </p:txBody>
      </p:sp>
      <p:sp>
        <p:nvSpPr>
          <p:cNvPr id="3" name="Slide Number Placeholder 2">
            <a:extLst>
              <a:ext uri="{FF2B5EF4-FFF2-40B4-BE49-F238E27FC236}">
                <a16:creationId xmlns:a16="http://schemas.microsoft.com/office/drawing/2014/main" id="{68857320-9169-4916-943B-BF7BE9D14C21}"/>
              </a:ext>
            </a:extLst>
          </p:cNvPr>
          <p:cNvSpPr>
            <a:spLocks noGrp="1"/>
          </p:cNvSpPr>
          <p:nvPr>
            <p:ph type="sldNum" sz="quarter" idx="12"/>
          </p:nvPr>
        </p:nvSpPr>
        <p:spPr/>
        <p:txBody>
          <a:bodyPr/>
          <a:lstStyle/>
          <a:p>
            <a:fld id="{0088AB57-2DBE-44A3-AE96-942C49E954BF}" type="slidenum">
              <a:rPr lang="en-US" smtClean="0"/>
              <a:t>41</a:t>
            </a:fld>
            <a:endParaRPr lang="en-US" dirty="0"/>
          </a:p>
        </p:txBody>
      </p:sp>
      <p:sp>
        <p:nvSpPr>
          <p:cNvPr id="4" name="Content Placeholder 3">
            <a:extLst>
              <a:ext uri="{FF2B5EF4-FFF2-40B4-BE49-F238E27FC236}">
                <a16:creationId xmlns:a16="http://schemas.microsoft.com/office/drawing/2014/main" id="{20A27139-F8DB-4C64-91C5-64E4A2B2F66D}"/>
              </a:ext>
            </a:extLst>
          </p:cNvPr>
          <p:cNvSpPr>
            <a:spLocks noGrp="1"/>
          </p:cNvSpPr>
          <p:nvPr>
            <p:ph idx="13"/>
          </p:nvPr>
        </p:nvSpPr>
        <p:spPr>
          <a:xfrm>
            <a:off x="636998" y="1383836"/>
            <a:ext cx="11250202" cy="4302459"/>
          </a:xfrm>
        </p:spPr>
        <p:txBody>
          <a:bodyPr>
            <a:normAutofit lnSpcReduction="10000"/>
          </a:bodyPr>
          <a:lstStyle/>
          <a:p>
            <a:pPr marL="101600" marR="758190">
              <a:spcBef>
                <a:spcPts val="1200"/>
              </a:spcBef>
              <a:spcAft>
                <a:spcPts val="0"/>
              </a:spcAft>
            </a:pPr>
            <a:r>
              <a:rPr lang="en-US" b="0" dirty="0">
                <a:effectLst/>
                <a:latin typeface="+mn-lt"/>
                <a:ea typeface="Arial" panose="020B0604020202020204" pitchFamily="34" charset="0"/>
              </a:rPr>
              <a:t>Submit the completed MOEquity Tool (in Excel) through the secure GFFC Reports and Data </a:t>
            </a:r>
            <a:r>
              <a:rPr lang="en-US" b="0" spc="-295" dirty="0">
                <a:effectLst/>
                <a:latin typeface="+mn-lt"/>
                <a:ea typeface="Arial" panose="020B0604020202020204" pitchFamily="34" charset="0"/>
              </a:rPr>
              <a:t> </a:t>
            </a:r>
            <a:r>
              <a:rPr lang="en-US" b="0" dirty="0">
                <a:effectLst/>
                <a:latin typeface="+mn-lt"/>
                <a:ea typeface="Arial" panose="020B0604020202020204" pitchFamily="34" charset="0"/>
              </a:rPr>
              <a:t>Collections</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application</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as follows:</a:t>
            </a:r>
          </a:p>
          <a:p>
            <a:pPr marL="514350" marR="0" lvl="0" indent="-514350">
              <a:spcBef>
                <a:spcPts val="595"/>
              </a:spcBef>
              <a:spcAft>
                <a:spcPts val="0"/>
              </a:spcAft>
              <a:buSzPct val="75000"/>
              <a:buFont typeface="+mj-lt"/>
              <a:buAutoNum type="arabicPeriod"/>
              <a:tabLst>
                <a:tab pos="558800" algn="l"/>
              </a:tabLst>
            </a:pPr>
            <a:r>
              <a:rPr lang="en-US" b="0" dirty="0">
                <a:effectLst/>
                <a:latin typeface="+mn-lt"/>
                <a:ea typeface="Arial" panose="020B0604020202020204" pitchFamily="34" charset="0"/>
              </a:rPr>
              <a:t>Log</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on</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to</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the</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TEA</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Login</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a:t>
            </a:r>
            <a:r>
              <a:rPr lang="en-US" b="0" u="sng" dirty="0">
                <a:solidFill>
                  <a:srgbClr val="0000FF"/>
                </a:solidFill>
                <a:effectLst/>
                <a:uFill>
                  <a:solidFill>
                    <a:srgbClr val="0000FF"/>
                  </a:solidFill>
                </a:uFill>
                <a:latin typeface="+mn-lt"/>
                <a:ea typeface="Arial" panose="020B0604020202020204" pitchFamily="34" charset="0"/>
              </a:rPr>
              <a:t>TEAL</a:t>
            </a:r>
            <a:r>
              <a:rPr lang="en-US" b="0" dirty="0">
                <a:effectLst/>
                <a:latin typeface="+mn-lt"/>
                <a:ea typeface="Arial" panose="020B0604020202020204" pitchFamily="34" charset="0"/>
              </a:rPr>
              <a:t>).</a:t>
            </a:r>
          </a:p>
          <a:p>
            <a:pPr marL="514350" marR="0" lvl="0" indent="-514350">
              <a:spcBef>
                <a:spcPts val="0"/>
              </a:spcBef>
              <a:spcAft>
                <a:spcPts val="0"/>
              </a:spcAft>
              <a:buSzPct val="75000"/>
              <a:buFont typeface="+mj-lt"/>
              <a:buAutoNum type="arabicPeriod"/>
              <a:tabLst>
                <a:tab pos="558800" algn="l"/>
              </a:tabLst>
            </a:pPr>
            <a:r>
              <a:rPr lang="en-US" b="0" dirty="0">
                <a:effectLst/>
                <a:latin typeface="+mn-lt"/>
                <a:ea typeface="Arial" panose="020B0604020202020204" pitchFamily="34" charset="0"/>
              </a:rPr>
              <a:t>Select</a:t>
            </a:r>
            <a:r>
              <a:rPr lang="en-US" b="0" spc="-10" dirty="0">
                <a:effectLst/>
                <a:latin typeface="+mn-lt"/>
                <a:ea typeface="Arial" panose="020B0604020202020204" pitchFamily="34" charset="0"/>
              </a:rPr>
              <a:t> </a:t>
            </a:r>
            <a:r>
              <a:rPr lang="en-US" b="0" dirty="0">
                <a:effectLst/>
                <a:latin typeface="+mn-lt"/>
                <a:ea typeface="Arial" panose="020B0604020202020204" pitchFamily="34" charset="0"/>
              </a:rPr>
              <a:t>GFFC</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Reports</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and</a:t>
            </a:r>
            <a:r>
              <a:rPr lang="en-US" b="0" spc="-10" dirty="0">
                <a:effectLst/>
                <a:latin typeface="+mn-lt"/>
                <a:ea typeface="Arial" panose="020B0604020202020204" pitchFamily="34" charset="0"/>
              </a:rPr>
              <a:t> </a:t>
            </a:r>
            <a:r>
              <a:rPr lang="en-US" b="0" dirty="0">
                <a:effectLst/>
                <a:latin typeface="+mn-lt"/>
                <a:ea typeface="Arial" panose="020B0604020202020204" pitchFamily="34" charset="0"/>
              </a:rPr>
              <a:t>Data</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Collections.</a:t>
            </a:r>
          </a:p>
          <a:p>
            <a:pPr marL="514350" marR="0" lvl="0" indent="-514350">
              <a:spcBef>
                <a:spcPts val="5"/>
              </a:spcBef>
              <a:spcAft>
                <a:spcPts val="0"/>
              </a:spcAft>
              <a:buSzPct val="75000"/>
              <a:buFont typeface="+mj-lt"/>
              <a:buAutoNum type="arabicPeriod"/>
              <a:tabLst>
                <a:tab pos="558800" algn="l"/>
              </a:tabLst>
            </a:pPr>
            <a:r>
              <a:rPr lang="en-US" b="0" dirty="0">
                <a:effectLst/>
                <a:latin typeface="+mn-lt"/>
                <a:ea typeface="Arial" panose="020B0604020202020204" pitchFamily="34" charset="0"/>
              </a:rPr>
              <a:t>Select</a:t>
            </a:r>
            <a:r>
              <a:rPr lang="en-US" b="0" spc="-10" dirty="0">
                <a:effectLst/>
                <a:latin typeface="+mn-lt"/>
                <a:ea typeface="Arial" panose="020B0604020202020204" pitchFamily="34" charset="0"/>
              </a:rPr>
              <a:t> </a:t>
            </a:r>
            <a:r>
              <a:rPr lang="en-US" b="0" dirty="0">
                <a:effectLst/>
                <a:latin typeface="+mn-lt"/>
                <a:ea typeface="Arial" panose="020B0604020202020204" pitchFamily="34" charset="0"/>
              </a:rPr>
              <a:t>Upload</a:t>
            </a:r>
            <a:r>
              <a:rPr lang="en-US" b="0" spc="-10" dirty="0">
                <a:effectLst/>
                <a:latin typeface="+mn-lt"/>
                <a:ea typeface="Arial" panose="020B0604020202020204" pitchFamily="34" charset="0"/>
              </a:rPr>
              <a:t> </a:t>
            </a:r>
            <a:r>
              <a:rPr lang="en-US" b="0" dirty="0">
                <a:effectLst/>
                <a:latin typeface="+mn-lt"/>
                <a:ea typeface="Arial" panose="020B0604020202020204" pitchFamily="34" charset="0"/>
              </a:rPr>
              <a:t>Response</a:t>
            </a:r>
            <a:r>
              <a:rPr lang="en-US" b="0" spc="-10" dirty="0">
                <a:effectLst/>
                <a:latin typeface="+mn-lt"/>
                <a:ea typeface="Arial" panose="020B0604020202020204" pitchFamily="34" charset="0"/>
              </a:rPr>
              <a:t> </a:t>
            </a:r>
            <a:r>
              <a:rPr lang="en-US" b="0" dirty="0">
                <a:effectLst/>
                <a:latin typeface="+mn-lt"/>
                <a:ea typeface="Arial" panose="020B0604020202020204" pitchFamily="34" charset="0"/>
              </a:rPr>
              <a:t>Documents.</a:t>
            </a:r>
          </a:p>
          <a:p>
            <a:pPr marL="514350" marR="0" lvl="0" indent="-514350">
              <a:spcBef>
                <a:spcPts val="0"/>
              </a:spcBef>
              <a:spcAft>
                <a:spcPts val="0"/>
              </a:spcAft>
              <a:buSzPct val="75000"/>
              <a:buFont typeface="+mj-lt"/>
              <a:buAutoNum type="arabicPeriod"/>
              <a:tabLst>
                <a:tab pos="558800" algn="l"/>
              </a:tabLst>
            </a:pPr>
            <a:r>
              <a:rPr lang="en-US" b="0" dirty="0">
                <a:effectLst/>
                <a:latin typeface="+mn-lt"/>
                <a:ea typeface="Arial" panose="020B0604020202020204" pitchFamily="34" charset="0"/>
              </a:rPr>
              <a:t>Select</a:t>
            </a:r>
            <a:r>
              <a:rPr lang="en-US" b="0" spc="-10" dirty="0">
                <a:effectLst/>
                <a:latin typeface="+mn-lt"/>
                <a:ea typeface="Arial" panose="020B0604020202020204" pitchFamily="34" charset="0"/>
              </a:rPr>
              <a:t> </a:t>
            </a:r>
            <a:r>
              <a:rPr lang="en-US" b="0" spc="-5" dirty="0">
                <a:effectLst/>
                <a:latin typeface="+mn-lt"/>
                <a:ea typeface="Arial" panose="020B0604020202020204" pitchFamily="34" charset="0"/>
              </a:rPr>
              <a:t>MOEquity Tool </a:t>
            </a:r>
            <a:r>
              <a:rPr lang="en-US" b="0" dirty="0">
                <a:effectLst/>
                <a:latin typeface="+mn-lt"/>
                <a:ea typeface="Arial" panose="020B0604020202020204" pitchFamily="34" charset="0"/>
              </a:rPr>
              <a:t>from</a:t>
            </a:r>
            <a:r>
              <a:rPr lang="en-US" b="0" spc="-10" dirty="0">
                <a:effectLst/>
                <a:latin typeface="+mn-lt"/>
                <a:ea typeface="Arial" panose="020B0604020202020204" pitchFamily="34" charset="0"/>
              </a:rPr>
              <a:t> </a:t>
            </a:r>
            <a:r>
              <a:rPr lang="en-US" b="0" dirty="0">
                <a:effectLst/>
                <a:latin typeface="+mn-lt"/>
                <a:ea typeface="Arial" panose="020B0604020202020204" pitchFamily="34" charset="0"/>
              </a:rPr>
              <a:t>the</a:t>
            </a:r>
            <a:r>
              <a:rPr lang="en-US" b="0" spc="-5" dirty="0">
                <a:effectLst/>
                <a:latin typeface="+mn-lt"/>
                <a:ea typeface="Arial" panose="020B0604020202020204" pitchFamily="34" charset="0"/>
              </a:rPr>
              <a:t> Response </a:t>
            </a:r>
            <a:r>
              <a:rPr lang="en-US" b="0" dirty="0">
                <a:effectLst/>
                <a:latin typeface="+mn-lt"/>
                <a:ea typeface="Arial" panose="020B0604020202020204" pitchFamily="34" charset="0"/>
              </a:rPr>
              <a:t>Template</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Title</a:t>
            </a:r>
            <a:r>
              <a:rPr lang="en-US" b="0" spc="-15" dirty="0">
                <a:effectLst/>
                <a:latin typeface="+mn-lt"/>
                <a:ea typeface="Arial" panose="020B0604020202020204" pitchFamily="34" charset="0"/>
              </a:rPr>
              <a:t> </a:t>
            </a:r>
            <a:r>
              <a:rPr lang="en-US" b="0" dirty="0">
                <a:effectLst/>
                <a:latin typeface="+mn-lt"/>
                <a:ea typeface="Arial" panose="020B0604020202020204" pitchFamily="34" charset="0"/>
              </a:rPr>
              <a:t>dropdown</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menu.</a:t>
            </a:r>
          </a:p>
          <a:p>
            <a:pPr marL="514350" marR="0" lvl="0" indent="-514350">
              <a:spcBef>
                <a:spcPts val="0"/>
              </a:spcBef>
              <a:spcAft>
                <a:spcPts val="0"/>
              </a:spcAft>
              <a:buSzPct val="75000"/>
              <a:buFont typeface="+mj-lt"/>
              <a:buAutoNum type="arabicPeriod"/>
              <a:tabLst>
                <a:tab pos="558800" algn="l"/>
              </a:tabLst>
            </a:pPr>
            <a:r>
              <a:rPr lang="en-US" b="0" dirty="0">
                <a:effectLst/>
                <a:latin typeface="+mn-lt"/>
                <a:ea typeface="Arial" panose="020B0604020202020204" pitchFamily="34" charset="0"/>
              </a:rPr>
              <a:t>Select</a:t>
            </a:r>
            <a:r>
              <a:rPr lang="en-US" b="0" spc="-10" dirty="0">
                <a:effectLst/>
                <a:latin typeface="+mn-lt"/>
                <a:ea typeface="Arial" panose="020B0604020202020204" pitchFamily="34" charset="0"/>
              </a:rPr>
              <a:t> </a:t>
            </a:r>
            <a:r>
              <a:rPr lang="en-US" b="0" dirty="0">
                <a:effectLst/>
                <a:latin typeface="+mn-lt"/>
                <a:ea typeface="Arial" panose="020B0604020202020204" pitchFamily="34" charset="0"/>
              </a:rPr>
              <a:t>the</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current</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school</a:t>
            </a:r>
            <a:r>
              <a:rPr lang="en-US" b="0" spc="-5" dirty="0">
                <a:effectLst/>
                <a:latin typeface="+mn-lt"/>
                <a:ea typeface="Arial" panose="020B0604020202020204" pitchFamily="34" charset="0"/>
              </a:rPr>
              <a:t> </a:t>
            </a:r>
            <a:r>
              <a:rPr lang="en-US" b="0" dirty="0">
                <a:effectLst/>
                <a:latin typeface="+mn-lt"/>
                <a:ea typeface="Arial" panose="020B0604020202020204" pitchFamily="34" charset="0"/>
              </a:rPr>
              <a:t>year, 2022–2023.</a:t>
            </a:r>
          </a:p>
          <a:p>
            <a:pPr marL="514350" marR="0" lvl="0" indent="-514350">
              <a:spcBef>
                <a:spcPts val="0"/>
              </a:spcBef>
              <a:spcAft>
                <a:spcPts val="0"/>
              </a:spcAft>
              <a:buSzPct val="75000"/>
              <a:buFont typeface="+mj-lt"/>
              <a:buAutoNum type="arabicPeriod"/>
              <a:tabLst>
                <a:tab pos="558800" algn="l"/>
              </a:tabLst>
            </a:pPr>
            <a:r>
              <a:rPr lang="en-US" b="0" dirty="0">
                <a:effectLst/>
                <a:latin typeface="+mn-lt"/>
                <a:ea typeface="Arial" panose="020B0604020202020204" pitchFamily="34" charset="0"/>
              </a:rPr>
              <a:t>Select Response Document from the Response Doc Type dropdown menu.</a:t>
            </a:r>
          </a:p>
          <a:p>
            <a:pPr marL="514350" marR="0" lvl="0" indent="-514350">
              <a:spcBef>
                <a:spcPts val="0"/>
              </a:spcBef>
              <a:spcAft>
                <a:spcPts val="0"/>
              </a:spcAft>
              <a:buSzPct val="75000"/>
              <a:buFont typeface="+mj-lt"/>
              <a:buAutoNum type="arabicPeriod"/>
              <a:tabLst>
                <a:tab pos="558800" algn="l"/>
              </a:tabLst>
            </a:pPr>
            <a:r>
              <a:rPr lang="en-US" b="0" dirty="0">
                <a:effectLst/>
                <a:latin typeface="+mn-lt"/>
                <a:ea typeface="Arial" panose="020B0604020202020204" pitchFamily="34" charset="0"/>
              </a:rPr>
              <a:t>Choose/find your completed MOEquity Tool.</a:t>
            </a:r>
          </a:p>
          <a:p>
            <a:pPr marL="514350" marR="0" lvl="0" indent="-514350">
              <a:spcBef>
                <a:spcPts val="0"/>
              </a:spcBef>
              <a:spcAft>
                <a:spcPts val="0"/>
              </a:spcAft>
              <a:buSzPct val="75000"/>
              <a:buFont typeface="+mj-lt"/>
              <a:buAutoNum type="arabicPeriod"/>
              <a:tabLst>
                <a:tab pos="558800" algn="l"/>
              </a:tabLst>
            </a:pPr>
            <a:r>
              <a:rPr lang="en-US" b="0" dirty="0">
                <a:latin typeface="+mn-lt"/>
                <a:ea typeface="Arial" panose="020B0604020202020204" pitchFamily="34" charset="0"/>
              </a:rPr>
              <a:t>Select Upload Document.</a:t>
            </a:r>
            <a:endParaRPr lang="en-US" b="0" dirty="0">
              <a:effectLst/>
              <a:latin typeface="+mn-lt"/>
              <a:ea typeface="Arial" panose="020B0604020202020204" pitchFamily="34" charset="0"/>
            </a:endParaRPr>
          </a:p>
          <a:p>
            <a:endParaRPr lang="en-US" dirty="0"/>
          </a:p>
        </p:txBody>
      </p:sp>
      <p:sp>
        <p:nvSpPr>
          <p:cNvPr id="5" name="TextBox 4">
            <a:extLst>
              <a:ext uri="{FF2B5EF4-FFF2-40B4-BE49-F238E27FC236}">
                <a16:creationId xmlns:a16="http://schemas.microsoft.com/office/drawing/2014/main" id="{39F6EE3D-5CA5-40B9-BB17-20B947A510EC}"/>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2984151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25180-AF81-4A9C-A66A-9431D8BDB099}"/>
              </a:ext>
            </a:extLst>
          </p:cNvPr>
          <p:cNvSpPr>
            <a:spLocks noGrp="1"/>
          </p:cNvSpPr>
          <p:nvPr>
            <p:ph type="title"/>
          </p:nvPr>
        </p:nvSpPr>
        <p:spPr/>
        <p:txBody>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LEA-level MOEquity Timeline</a:t>
            </a:r>
          </a:p>
        </p:txBody>
      </p:sp>
      <p:sp>
        <p:nvSpPr>
          <p:cNvPr id="3" name="Slide Number Placeholder 2">
            <a:extLst>
              <a:ext uri="{FF2B5EF4-FFF2-40B4-BE49-F238E27FC236}">
                <a16:creationId xmlns:a16="http://schemas.microsoft.com/office/drawing/2014/main" id="{083E758C-4FA2-432F-A31F-87E7733285F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42</a:t>
            </a:fld>
            <a:endParaRPr lang="en-US" dirty="0"/>
          </a:p>
        </p:txBody>
      </p:sp>
      <p:sp>
        <p:nvSpPr>
          <p:cNvPr id="7" name="TextBox 6">
            <a:extLst>
              <a:ext uri="{FF2B5EF4-FFF2-40B4-BE49-F238E27FC236}">
                <a16:creationId xmlns:a16="http://schemas.microsoft.com/office/drawing/2014/main" id="{5F841AE2-01EA-46B1-B016-DC2A842C3872}"/>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graphicFrame>
        <p:nvGraphicFramePr>
          <p:cNvPr id="4" name="Table 5">
            <a:extLst>
              <a:ext uri="{FF2B5EF4-FFF2-40B4-BE49-F238E27FC236}">
                <a16:creationId xmlns:a16="http://schemas.microsoft.com/office/drawing/2014/main" id="{9165BF98-7D10-4C10-A029-6B03546DDBF5}"/>
              </a:ext>
            </a:extLst>
          </p:cNvPr>
          <p:cNvGraphicFramePr>
            <a:graphicFrameLocks noGrp="1"/>
          </p:cNvGraphicFramePr>
          <p:nvPr>
            <p:extLst>
              <p:ext uri="{D42A27DB-BD31-4B8C-83A1-F6EECF244321}">
                <p14:modId xmlns:p14="http://schemas.microsoft.com/office/powerpoint/2010/main" val="2730278524"/>
              </p:ext>
            </p:extLst>
          </p:nvPr>
        </p:nvGraphicFramePr>
        <p:xfrm>
          <a:off x="208230" y="1042548"/>
          <a:ext cx="11893765" cy="5307865"/>
        </p:xfrm>
        <a:graphic>
          <a:graphicData uri="http://schemas.openxmlformats.org/drawingml/2006/table">
            <a:tbl>
              <a:tblPr firstRow="1" bandRow="1">
                <a:tableStyleId>{5C22544A-7EE6-4342-B048-85BDC9FD1C3A}</a:tableStyleId>
              </a:tblPr>
              <a:tblGrid>
                <a:gridCol w="2531835">
                  <a:extLst>
                    <a:ext uri="{9D8B030D-6E8A-4147-A177-3AD203B41FA5}">
                      <a16:colId xmlns:a16="http://schemas.microsoft.com/office/drawing/2014/main" val="2083949279"/>
                    </a:ext>
                  </a:extLst>
                </a:gridCol>
                <a:gridCol w="9361930">
                  <a:extLst>
                    <a:ext uri="{9D8B030D-6E8A-4147-A177-3AD203B41FA5}">
                      <a16:colId xmlns:a16="http://schemas.microsoft.com/office/drawing/2014/main" val="2838617462"/>
                    </a:ext>
                  </a:extLst>
                </a:gridCol>
              </a:tblGrid>
              <a:tr h="444626">
                <a:tc>
                  <a:txBody>
                    <a:bodyPr/>
                    <a:lstStyle/>
                    <a:p>
                      <a:pPr algn="ctr"/>
                      <a:r>
                        <a:rPr lang="en-US" sz="2400" dirty="0">
                          <a:latin typeface="Arial" panose="020B0604020202020204" pitchFamily="34" charset="0"/>
                          <a:cs typeface="Arial" panose="020B0604020202020204" pitchFamily="34" charset="0"/>
                        </a:rPr>
                        <a:t>Date</a:t>
                      </a:r>
                    </a:p>
                  </a:txBody>
                  <a:tcPr anchor="ctr"/>
                </a:tc>
                <a:tc>
                  <a:txBody>
                    <a:bodyPr/>
                    <a:lstStyle/>
                    <a:p>
                      <a:pPr algn="ctr"/>
                      <a:r>
                        <a:rPr lang="en-US" sz="2400" dirty="0">
                          <a:latin typeface="Arial" panose="020B0604020202020204" pitchFamily="34" charset="0"/>
                          <a:cs typeface="Arial" panose="020B0604020202020204" pitchFamily="34" charset="0"/>
                        </a:rPr>
                        <a:t>Action</a:t>
                      </a:r>
                    </a:p>
                  </a:txBody>
                  <a:tcPr anchor="ctr"/>
                </a:tc>
                <a:extLst>
                  <a:ext uri="{0D108BD9-81ED-4DB2-BD59-A6C34878D82A}">
                    <a16:rowId xmlns:a16="http://schemas.microsoft.com/office/drawing/2014/main" val="1109322878"/>
                  </a:ext>
                </a:extLst>
              </a:tr>
              <a:tr h="477908">
                <a:tc>
                  <a:txBody>
                    <a:bodyPr/>
                    <a:lstStyle/>
                    <a:p>
                      <a:pPr algn="l"/>
                      <a:r>
                        <a:rPr lang="en-US" sz="2200" dirty="0">
                          <a:solidFill>
                            <a:schemeClr val="tx1"/>
                          </a:solidFill>
                          <a:latin typeface="+mn-lt"/>
                          <a:cs typeface="Arial" panose="020B0604020202020204" pitchFamily="34" charset="0"/>
                        </a:rPr>
                        <a:t>September 15, 2022</a:t>
                      </a:r>
                    </a:p>
                  </a:txBody>
                  <a:tcPr anchor="ctr"/>
                </a:tc>
                <a:tc>
                  <a:txBody>
                    <a:bodyPr/>
                    <a:lstStyle/>
                    <a:p>
                      <a:r>
                        <a:rPr lang="en-US" sz="2200" dirty="0">
                          <a:latin typeface="+mn-lt"/>
                          <a:cs typeface="Arial" panose="020B0604020202020204" pitchFamily="34" charset="0"/>
                        </a:rPr>
                        <a:t>TAA posted to announce FY 2023 LEA-level </a:t>
                      </a:r>
                      <a:r>
                        <a:rPr lang="en-US" sz="2200" dirty="0" err="1">
                          <a:latin typeface="+mn-lt"/>
                          <a:cs typeface="Arial" panose="020B0604020202020204" pitchFamily="34" charset="0"/>
                        </a:rPr>
                        <a:t>MOEquity</a:t>
                      </a:r>
                      <a:r>
                        <a:rPr lang="en-US" sz="2200" dirty="0">
                          <a:latin typeface="+mn-lt"/>
                          <a:cs typeface="Arial" panose="020B0604020202020204" pitchFamily="34" charset="0"/>
                        </a:rPr>
                        <a:t> project launch.</a:t>
                      </a:r>
                    </a:p>
                  </a:txBody>
                  <a:tcPr anchor="ctr"/>
                </a:tc>
                <a:extLst>
                  <a:ext uri="{0D108BD9-81ED-4DB2-BD59-A6C34878D82A}">
                    <a16:rowId xmlns:a16="http://schemas.microsoft.com/office/drawing/2014/main" val="4240046835"/>
                  </a:ext>
                </a:extLst>
              </a:tr>
              <a:tr h="754911">
                <a:tc>
                  <a:txBody>
                    <a:bodyPr/>
                    <a:lstStyle/>
                    <a:p>
                      <a:pPr algn="l"/>
                      <a:r>
                        <a:rPr lang="en-US" sz="2200" b="0" dirty="0">
                          <a:solidFill>
                            <a:schemeClr val="tx1"/>
                          </a:solidFill>
                          <a:latin typeface="+mn-lt"/>
                          <a:cs typeface="Arial" panose="020B0604020202020204" pitchFamily="34" charset="0"/>
                        </a:rPr>
                        <a:t>December 2, 2022</a:t>
                      </a:r>
                    </a:p>
                  </a:txBody>
                  <a:tcPr anchor="ctr"/>
                </a:tc>
                <a:tc>
                  <a:txBody>
                    <a:bodyPr/>
                    <a:lstStyle/>
                    <a:p>
                      <a:r>
                        <a:rPr lang="en-US" sz="2200" dirty="0">
                          <a:latin typeface="+mn-lt"/>
                          <a:cs typeface="Arial" panose="020B0604020202020204" pitchFamily="34" charset="0"/>
                        </a:rPr>
                        <a:t>LEAs notify TEA if there are errors in the auto-excepted list by emailing: </a:t>
                      </a:r>
                      <a:r>
                        <a:rPr lang="en-US" sz="2200" dirty="0">
                          <a:latin typeface="+mn-lt"/>
                          <a:cs typeface="Arial" panose="020B0604020202020204" pitchFamily="34" charset="0"/>
                          <a:hlinkClick r:id="rId2"/>
                        </a:rPr>
                        <a:t>Compliance@tea.texas.gov</a:t>
                      </a:r>
                      <a:r>
                        <a:rPr lang="en-US" sz="2200" dirty="0">
                          <a:latin typeface="+mn-lt"/>
                          <a:cs typeface="Arial" panose="020B0604020202020204" pitchFamily="34" charset="0"/>
                        </a:rPr>
                        <a:t> .</a:t>
                      </a:r>
                    </a:p>
                  </a:txBody>
                  <a:tcPr anchor="ctr"/>
                </a:tc>
                <a:extLst>
                  <a:ext uri="{0D108BD9-81ED-4DB2-BD59-A6C34878D82A}">
                    <a16:rowId xmlns:a16="http://schemas.microsoft.com/office/drawing/2014/main" val="2953372200"/>
                  </a:ext>
                </a:extLst>
              </a:tr>
              <a:tr h="7265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a:solidFill>
                            <a:schemeClr val="tx1"/>
                          </a:solidFill>
                          <a:latin typeface="+mn-lt"/>
                          <a:cs typeface="Arial" panose="020B0604020202020204" pitchFamily="34" charset="0"/>
                        </a:rPr>
                        <a:t>December 9, 2022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latin typeface="+mn-lt"/>
                          <a:cs typeface="Arial" panose="020B0604020202020204" pitchFamily="34" charset="0"/>
                        </a:rPr>
                        <a:t>All LEAs receiving ARP Act funds and NOT on the </a:t>
                      </a:r>
                      <a:r>
                        <a:rPr lang="en-US" sz="2200" i="1" dirty="0">
                          <a:latin typeface="+mn-lt"/>
                          <a:cs typeface="Arial" panose="020B0604020202020204" pitchFamily="34" charset="0"/>
                        </a:rPr>
                        <a:t>List of Automatically Excepted LEAs</a:t>
                      </a:r>
                      <a:r>
                        <a:rPr lang="en-US" sz="2200" dirty="0">
                          <a:latin typeface="+mn-lt"/>
                          <a:cs typeface="Arial" panose="020B0604020202020204" pitchFamily="34" charset="0"/>
                        </a:rPr>
                        <a:t> must </a:t>
                      </a:r>
                      <a:r>
                        <a:rPr lang="en-US" sz="2200" b="0" dirty="0">
                          <a:latin typeface="+mn-lt"/>
                          <a:cs typeface="Arial" panose="020B0604020202020204" pitchFamily="34" charset="0"/>
                        </a:rPr>
                        <a:t>submit</a:t>
                      </a:r>
                      <a:r>
                        <a:rPr lang="en-US" sz="2200" b="1" dirty="0">
                          <a:latin typeface="+mn-lt"/>
                          <a:cs typeface="Arial" panose="020B0604020202020204" pitchFamily="34" charset="0"/>
                        </a:rPr>
                        <a:t> </a:t>
                      </a:r>
                      <a:r>
                        <a:rPr lang="en-US" sz="2200" b="0" dirty="0">
                          <a:latin typeface="+mn-lt"/>
                          <a:cs typeface="Arial" panose="020B0604020202020204" pitchFamily="34" charset="0"/>
                        </a:rPr>
                        <a:t>the</a:t>
                      </a:r>
                      <a:r>
                        <a:rPr lang="en-US" sz="2200" dirty="0">
                          <a:latin typeface="+mn-lt"/>
                          <a:cs typeface="Arial" panose="020B0604020202020204" pitchFamily="34" charset="0"/>
                        </a:rPr>
                        <a:t> </a:t>
                      </a:r>
                      <a:r>
                        <a:rPr lang="en-US" sz="2200" dirty="0" err="1">
                          <a:latin typeface="+mn-lt"/>
                          <a:cs typeface="Arial" panose="020B0604020202020204" pitchFamily="34" charset="0"/>
                        </a:rPr>
                        <a:t>MOEquity</a:t>
                      </a:r>
                      <a:r>
                        <a:rPr lang="en-US" sz="2200" dirty="0">
                          <a:latin typeface="+mn-lt"/>
                          <a:cs typeface="Arial" panose="020B0604020202020204" pitchFamily="34" charset="0"/>
                        </a:rPr>
                        <a:t> Document Submission Plan survey.</a:t>
                      </a:r>
                    </a:p>
                  </a:txBody>
                  <a:tcPr anchor="ctr"/>
                </a:tc>
                <a:extLst>
                  <a:ext uri="{0D108BD9-81ED-4DB2-BD59-A6C34878D82A}">
                    <a16:rowId xmlns:a16="http://schemas.microsoft.com/office/drawing/2014/main" val="1322433010"/>
                  </a:ext>
                </a:extLst>
              </a:tr>
              <a:tr h="676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a:solidFill>
                            <a:schemeClr val="tx1"/>
                          </a:solidFill>
                          <a:latin typeface="+mn-lt"/>
                          <a:cs typeface="Arial" panose="020B0604020202020204" pitchFamily="34" charset="0"/>
                        </a:rPr>
                        <a:t>December 15, 2022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latin typeface="+mn-lt"/>
                          <a:cs typeface="Arial" panose="020B0604020202020204" pitchFamily="34" charset="0"/>
                        </a:rPr>
                        <a:t>LEAs that opt to seek an exception directly from USDE must submit data/documentation to </a:t>
                      </a:r>
                      <a:r>
                        <a:rPr lang="en-US" sz="2200" dirty="0">
                          <a:latin typeface="+mn-lt"/>
                          <a:cs typeface="Arial" panose="020B0604020202020204" pitchFamily="34" charset="0"/>
                          <a:hlinkClick r:id="rId3"/>
                        </a:rPr>
                        <a:t>texas.oese@ed.gov</a:t>
                      </a:r>
                      <a:r>
                        <a:rPr lang="en-US" sz="2200" dirty="0">
                          <a:latin typeface="+mn-lt"/>
                          <a:cs typeface="Arial" panose="020B0604020202020204" pitchFamily="34" charset="0"/>
                        </a:rPr>
                        <a:t> (copy </a:t>
                      </a:r>
                      <a:r>
                        <a:rPr lang="en-US" sz="2200" dirty="0">
                          <a:latin typeface="+mn-lt"/>
                          <a:cs typeface="Arial" panose="020B0604020202020204" pitchFamily="34" charset="0"/>
                          <a:hlinkClick r:id="rId4"/>
                        </a:rPr>
                        <a:t>Compliance@tea.texas.gov</a:t>
                      </a:r>
                      <a:r>
                        <a:rPr lang="en-US" sz="2200" dirty="0">
                          <a:latin typeface="+mn-lt"/>
                          <a:cs typeface="Arial" panose="020B0604020202020204" pitchFamily="34" charset="0"/>
                        </a:rPr>
                        <a:t> ).</a:t>
                      </a:r>
                    </a:p>
                  </a:txBody>
                  <a:tcPr anchor="ctr"/>
                </a:tc>
                <a:extLst>
                  <a:ext uri="{0D108BD9-81ED-4DB2-BD59-A6C34878D82A}">
                    <a16:rowId xmlns:a16="http://schemas.microsoft.com/office/drawing/2014/main" val="2882641793"/>
                  </a:ext>
                </a:extLst>
              </a:tr>
              <a:tr h="7414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a:solidFill>
                            <a:schemeClr val="tx1"/>
                          </a:solidFill>
                          <a:latin typeface="+mn-lt"/>
                          <a:cs typeface="Arial" panose="020B0604020202020204" pitchFamily="34" charset="0"/>
                        </a:rPr>
                        <a:t>January 27, 2023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latin typeface="+mn-lt"/>
                          <a:cs typeface="Arial" panose="020B0604020202020204" pitchFamily="34" charset="0"/>
                        </a:rPr>
                        <a:t>For LEAs that are not automatically excepted and selected Plan 3, </a:t>
                      </a:r>
                      <a:r>
                        <a:rPr lang="en-US" sz="2200" dirty="0" err="1">
                          <a:latin typeface="+mn-lt"/>
                          <a:cs typeface="Arial" panose="020B0604020202020204" pitchFamily="34" charset="0"/>
                        </a:rPr>
                        <a:t>MOEquity</a:t>
                      </a:r>
                      <a:r>
                        <a:rPr lang="en-US" sz="2200" dirty="0">
                          <a:latin typeface="+mn-lt"/>
                          <a:cs typeface="Arial" panose="020B0604020202020204" pitchFamily="34" charset="0"/>
                        </a:rPr>
                        <a:t> Tool is due to GFFC Reports and Data Collections.</a:t>
                      </a:r>
                    </a:p>
                  </a:txBody>
                  <a:tcPr anchor="ctr"/>
                </a:tc>
                <a:extLst>
                  <a:ext uri="{0D108BD9-81ED-4DB2-BD59-A6C34878D82A}">
                    <a16:rowId xmlns:a16="http://schemas.microsoft.com/office/drawing/2014/main" val="231462087"/>
                  </a:ext>
                </a:extLst>
              </a:tr>
              <a:tr h="7414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a:solidFill>
                            <a:schemeClr val="tx1"/>
                          </a:solidFill>
                          <a:latin typeface="+mn-lt"/>
                          <a:cs typeface="Arial" panose="020B0604020202020204" pitchFamily="34" charset="0"/>
                        </a:rPr>
                        <a:t>Feb—March 2023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latin typeface="+mn-lt"/>
                          <a:cs typeface="Arial" panose="020B0604020202020204" pitchFamily="34" charset="0"/>
                        </a:rPr>
                        <a:t>TEA reviews submissions to ensure compliance and requests clarifications and/or resubmissions as necessary.</a:t>
                      </a:r>
                    </a:p>
                  </a:txBody>
                  <a:tcPr anchor="ctr"/>
                </a:tc>
                <a:extLst>
                  <a:ext uri="{0D108BD9-81ED-4DB2-BD59-A6C34878D82A}">
                    <a16:rowId xmlns:a16="http://schemas.microsoft.com/office/drawing/2014/main" val="875171654"/>
                  </a:ext>
                </a:extLst>
              </a:tr>
              <a:tr h="5627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a:solidFill>
                            <a:schemeClr val="tx1"/>
                          </a:solidFill>
                          <a:latin typeface="+mn-lt"/>
                          <a:cs typeface="Arial" panose="020B0604020202020204" pitchFamily="34" charset="0"/>
                        </a:rPr>
                        <a:t>April 2023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latin typeface="+mn-lt"/>
                          <a:cs typeface="Arial" panose="020B0604020202020204" pitchFamily="34" charset="0"/>
                        </a:rPr>
                        <a:t>Compliance letters posted in GFFC Reports and Data Collections. </a:t>
                      </a:r>
                    </a:p>
                  </a:txBody>
                  <a:tcPr anchor="ctr"/>
                </a:tc>
                <a:extLst>
                  <a:ext uri="{0D108BD9-81ED-4DB2-BD59-A6C34878D82A}">
                    <a16:rowId xmlns:a16="http://schemas.microsoft.com/office/drawing/2014/main" val="1198704753"/>
                  </a:ext>
                </a:extLst>
              </a:tr>
            </a:tbl>
          </a:graphicData>
        </a:graphic>
      </p:graphicFrame>
    </p:spTree>
    <p:extLst>
      <p:ext uri="{BB962C8B-B14F-4D97-AF65-F5344CB8AC3E}">
        <p14:creationId xmlns:p14="http://schemas.microsoft.com/office/powerpoint/2010/main" val="1844857460"/>
      </p:ext>
    </p:extLst>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7F8CC-5CB6-4985-9191-80B5CFC6FE9E}"/>
              </a:ext>
            </a:extLst>
          </p:cNvPr>
          <p:cNvSpPr>
            <a:spLocks noGrp="1"/>
          </p:cNvSpPr>
          <p:nvPr>
            <p:ph type="title"/>
          </p:nvPr>
        </p:nvSpPr>
        <p:spPr/>
        <p:txBody>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Questions and Contact Information</a:t>
            </a:r>
          </a:p>
        </p:txBody>
      </p:sp>
      <p:sp>
        <p:nvSpPr>
          <p:cNvPr id="3" name="Slide Number Placeholder 2">
            <a:extLst>
              <a:ext uri="{FF2B5EF4-FFF2-40B4-BE49-F238E27FC236}">
                <a16:creationId xmlns:a16="http://schemas.microsoft.com/office/drawing/2014/main" id="{63DD8CF6-A73D-4C0D-96D7-EA86DD916C4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43</a:t>
            </a:fld>
            <a:endParaRPr lang="en-US" dirty="0"/>
          </a:p>
        </p:txBody>
      </p:sp>
      <p:sp>
        <p:nvSpPr>
          <p:cNvPr id="4" name="Text Placeholder 3">
            <a:extLst>
              <a:ext uri="{FF2B5EF4-FFF2-40B4-BE49-F238E27FC236}">
                <a16:creationId xmlns:a16="http://schemas.microsoft.com/office/drawing/2014/main" id="{7125177C-E8FA-497A-957E-CD1D0E9B1A32}"/>
              </a:ext>
            </a:extLst>
          </p:cNvPr>
          <p:cNvSpPr>
            <a:spLocks noGrp="1"/>
          </p:cNvSpPr>
          <p:nvPr>
            <p:ph type="body" idx="1"/>
          </p:nvPr>
        </p:nvSpPr>
        <p:spPr>
          <a:xfrm>
            <a:off x="629347" y="1351600"/>
            <a:ext cx="11344200" cy="3880617"/>
          </a:xfrm>
        </p:spPr>
        <p:txBody>
          <a:bodyPr/>
          <a:lstStyle/>
          <a:p>
            <a:r>
              <a:rPr lang="en-US" sz="3200" b="1" dirty="0">
                <a:latin typeface="+mn-lt"/>
                <a:cs typeface="Arial" panose="020B0604020202020204" pitchFamily="34" charset="0"/>
              </a:rPr>
              <a:t>Federal Fiscal Compliance and Reporting (FFCR) Division </a:t>
            </a:r>
            <a:endParaRPr lang="en-US" sz="3200" dirty="0">
              <a:cs typeface="Arial" panose="020B0604020202020204" pitchFamily="34" charset="0"/>
            </a:endParaRPr>
          </a:p>
          <a:p>
            <a:pPr lvl="1">
              <a:buFont typeface="Wingdings" panose="05000000000000000000" pitchFamily="2" charset="2"/>
              <a:buChar char="§"/>
            </a:pPr>
            <a:r>
              <a:rPr lang="en-US" sz="3200" dirty="0">
                <a:cs typeface="Arial" panose="020B0604020202020204" pitchFamily="34" charset="0"/>
              </a:rPr>
              <a:t>E-mail: </a:t>
            </a:r>
            <a:r>
              <a:rPr lang="en-US" sz="3200" dirty="0">
                <a:cs typeface="Arial" panose="020B0604020202020204" pitchFamily="34" charset="0"/>
                <a:hlinkClick r:id="rId2"/>
              </a:rPr>
              <a:t>Compliance@tea.texas.gov</a:t>
            </a:r>
            <a:r>
              <a:rPr lang="en-US" sz="3200" dirty="0">
                <a:cs typeface="Arial" panose="020B0604020202020204" pitchFamily="34" charset="0"/>
              </a:rPr>
              <a:t> </a:t>
            </a:r>
          </a:p>
          <a:p>
            <a:pPr marL="571500" lvl="1" indent="0">
              <a:buNone/>
            </a:pPr>
            <a:endParaRPr lang="en-US" sz="3200" dirty="0">
              <a:cs typeface="Arial" panose="020B0604020202020204" pitchFamily="34" charset="0"/>
            </a:endParaRPr>
          </a:p>
          <a:p>
            <a:pPr lvl="1">
              <a:buFont typeface="Wingdings" panose="05000000000000000000" pitchFamily="2" charset="2"/>
              <a:buChar char="§"/>
            </a:pPr>
            <a:r>
              <a:rPr lang="en-US" sz="3200" dirty="0" err="1">
                <a:cs typeface="Arial" panose="020B0604020202020204" pitchFamily="34" charset="0"/>
              </a:rPr>
              <a:t>MOEquity</a:t>
            </a:r>
            <a:r>
              <a:rPr lang="en-US" sz="3200" dirty="0">
                <a:cs typeface="Arial" panose="020B0604020202020204" pitchFamily="34" charset="0"/>
              </a:rPr>
              <a:t> Questions:</a:t>
            </a:r>
          </a:p>
          <a:p>
            <a:pPr lvl="2">
              <a:buFont typeface="Wingdings" panose="05000000000000000000" pitchFamily="2" charset="2"/>
              <a:buChar char="§"/>
            </a:pPr>
            <a:r>
              <a:rPr lang="en-US" sz="2800" dirty="0">
                <a:cs typeface="Arial" panose="020B0604020202020204" pitchFamily="34" charset="0"/>
              </a:rPr>
              <a:t>Will be included in the </a:t>
            </a:r>
            <a:r>
              <a:rPr lang="en-US" sz="2800" dirty="0">
                <a:hlinkClick r:id="rId3"/>
              </a:rPr>
              <a:t>ESSER FAQ </a:t>
            </a:r>
            <a:r>
              <a:rPr lang="en-US" sz="2800" dirty="0"/>
              <a:t>(updated regularly)</a:t>
            </a:r>
          </a:p>
          <a:p>
            <a:pPr lvl="2">
              <a:buFont typeface="Wingdings" panose="05000000000000000000" pitchFamily="2" charset="2"/>
              <a:buChar char="§"/>
            </a:pPr>
            <a:r>
              <a:rPr lang="en-US" sz="2800" dirty="0"/>
              <a:t>Use the </a:t>
            </a:r>
            <a:r>
              <a:rPr lang="en-US" sz="2800" dirty="0">
                <a:hlinkClick r:id="rId4"/>
              </a:rPr>
              <a:t>ESSER FAQ Submission</a:t>
            </a:r>
            <a:r>
              <a:rPr lang="en-US" sz="2800" dirty="0"/>
              <a:t> form to submit new </a:t>
            </a:r>
            <a:r>
              <a:rPr lang="en-US" sz="2800" dirty="0" err="1"/>
              <a:t>MOEquity</a:t>
            </a:r>
            <a:r>
              <a:rPr lang="en-US" sz="2800" dirty="0"/>
              <a:t> questions to TEA staff </a:t>
            </a:r>
            <a:endParaRPr lang="en-US" sz="3600" dirty="0"/>
          </a:p>
          <a:p>
            <a:pPr lvl="2">
              <a:buFont typeface="Wingdings" panose="05000000000000000000" pitchFamily="2" charset="2"/>
              <a:buChar char="§"/>
            </a:pPr>
            <a:endParaRPr lang="en-US" sz="2800" dirty="0"/>
          </a:p>
          <a:p>
            <a:pPr lvl="1">
              <a:buFont typeface="Wingdings" panose="05000000000000000000" pitchFamily="2" charset="2"/>
              <a:buChar char="§"/>
            </a:pPr>
            <a:r>
              <a:rPr lang="en-US" sz="3600" dirty="0">
                <a:cs typeface="Arial" panose="020B0604020202020204" pitchFamily="34" charset="0"/>
                <a:hlinkClick r:id="rId5"/>
              </a:rPr>
              <a:t>ARP LEA-level </a:t>
            </a:r>
            <a:r>
              <a:rPr lang="en-US" sz="3600" dirty="0" err="1">
                <a:cs typeface="Arial" panose="020B0604020202020204" pitchFamily="34" charset="0"/>
                <a:hlinkClick r:id="rId5"/>
              </a:rPr>
              <a:t>MOEquity</a:t>
            </a:r>
            <a:r>
              <a:rPr lang="en-US" sz="3600" dirty="0">
                <a:cs typeface="Arial" panose="020B0604020202020204" pitchFamily="34" charset="0"/>
                <a:hlinkClick r:id="rId5"/>
              </a:rPr>
              <a:t> webpage</a:t>
            </a:r>
            <a:endParaRPr lang="en-US" sz="3600" dirty="0">
              <a:cs typeface="Arial" panose="020B0604020202020204" pitchFamily="34" charset="0"/>
            </a:endParaRPr>
          </a:p>
        </p:txBody>
      </p:sp>
      <p:sp>
        <p:nvSpPr>
          <p:cNvPr id="6" name="TextBox 5">
            <a:extLst>
              <a:ext uri="{FF2B5EF4-FFF2-40B4-BE49-F238E27FC236}">
                <a16:creationId xmlns:a16="http://schemas.microsoft.com/office/drawing/2014/main" id="{BCCC85AA-A664-4B6F-BF66-CAE03DF0C50C}"/>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6867672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0" dur="500"/>
                                        <p:tgtEl>
                                          <p:spTgt spid="4">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3" dur="500"/>
                                        <p:tgtEl>
                                          <p:spTgt spid="4">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randombar(horizontal)">
                                      <p:cBhvr>
                                        <p:cTn id="16" dur="500"/>
                                        <p:tgtEl>
                                          <p:spTgt spid="4">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randombar(horizontal)">
                                      <p:cBhvr>
                                        <p:cTn id="19" dur="500"/>
                                        <p:tgtEl>
                                          <p:spTgt spid="4">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randombar(horizontal)">
                                      <p:cBhvr>
                                        <p:cTn id="2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2167" y="153230"/>
            <a:ext cx="10031870" cy="751350"/>
          </a:xfrm>
        </p:spPr>
        <p:txBody>
          <a:bodyPr anchor="ctr">
            <a:norm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Copyright</a:t>
            </a:r>
          </a:p>
        </p:txBody>
      </p:sp>
      <p:sp>
        <p:nvSpPr>
          <p:cNvPr id="3" name="Content Placeholder 2"/>
          <p:cNvSpPr>
            <a:spLocks noGrp="1"/>
          </p:cNvSpPr>
          <p:nvPr>
            <p:ph idx="1"/>
          </p:nvPr>
        </p:nvSpPr>
        <p:spPr>
          <a:xfrm>
            <a:off x="712380" y="1109708"/>
            <a:ext cx="10598350" cy="4737281"/>
          </a:xfrm>
        </p:spPr>
        <p:txBody>
          <a:bodyPr>
            <a:normAutofit lnSpcReduction="10000"/>
          </a:bodyPr>
          <a:lstStyle/>
          <a:p>
            <a:pPr marL="0" indent="0">
              <a:spcBef>
                <a:spcPts val="0"/>
              </a:spcBef>
              <a:buNone/>
            </a:pPr>
            <a:r>
              <a:rPr lang="en-US" sz="1800" dirty="0">
                <a:solidFill>
                  <a:schemeClr val="tx1"/>
                </a:solidFill>
              </a:rPr>
              <a:t>The materials are copyrighted © and trademarked ™ as the property of the Texas Education Agency (TEA) and may not be reproduced without the express written permission of TEA, except under the following conditions:</a:t>
            </a:r>
          </a:p>
          <a:p>
            <a:pPr marL="342900" lvl="0" indent="-342900">
              <a:spcBef>
                <a:spcPts val="0"/>
              </a:spcBef>
              <a:spcAft>
                <a:spcPts val="800"/>
              </a:spcAft>
              <a:buFont typeface="+mj-lt"/>
              <a:buAutoNum type="arabicPeriod"/>
              <a:tabLst>
                <a:tab pos="457200" algn="l"/>
              </a:tabLst>
            </a:pPr>
            <a:r>
              <a:rPr lang="en-US" sz="1800" dirty="0">
                <a:solidFill>
                  <a:schemeClr val="tx1"/>
                </a:solidFill>
              </a:rPr>
              <a:t>Texas public school s, charter schools, and Education Service Centers may reproduce and use copies of the Materials and Related Materials for the s’ and schools’ educational use without obtaining permission from TEA.</a:t>
            </a:r>
          </a:p>
          <a:p>
            <a:pPr marL="342900" lvl="0" indent="-342900">
              <a:spcBef>
                <a:spcPts val="0"/>
              </a:spcBef>
              <a:spcAft>
                <a:spcPts val="800"/>
              </a:spcAft>
              <a:buFont typeface="+mj-lt"/>
              <a:buAutoNum type="arabicPeriod"/>
              <a:tabLst>
                <a:tab pos="457200" algn="l"/>
              </a:tabLst>
            </a:pPr>
            <a:r>
              <a:rPr lang="en-US" sz="1800" dirty="0">
                <a:solidFill>
                  <a:schemeClr val="tx1"/>
                </a:solidFill>
              </a:rPr>
              <a:t>Residents of the state of Texas may reproduce and use copies of the Materials and Related Materials for individual personal use only without obtaining written permission of TEA.</a:t>
            </a:r>
          </a:p>
          <a:p>
            <a:pPr marL="342900" lvl="0" indent="-342900">
              <a:spcBef>
                <a:spcPts val="0"/>
              </a:spcBef>
              <a:spcAft>
                <a:spcPts val="800"/>
              </a:spcAft>
              <a:buFont typeface="+mj-lt"/>
              <a:buAutoNum type="arabicPeriod"/>
              <a:tabLst>
                <a:tab pos="457200" algn="l"/>
              </a:tabLst>
            </a:pPr>
            <a:r>
              <a:rPr lang="en-US" sz="1800" dirty="0">
                <a:solidFill>
                  <a:schemeClr val="tx1"/>
                </a:solidFill>
              </a:rPr>
              <a:t>Any portion reproduced must be reproduced in its entirety and remain unedited, unaltered and unchanged in any way.</a:t>
            </a:r>
          </a:p>
          <a:p>
            <a:pPr marL="342900" lvl="0" indent="-342900">
              <a:spcBef>
                <a:spcPts val="0"/>
              </a:spcBef>
              <a:buFont typeface="+mj-lt"/>
              <a:buAutoNum type="arabicPeriod"/>
              <a:tabLst>
                <a:tab pos="457200" algn="l"/>
              </a:tabLst>
            </a:pPr>
            <a:r>
              <a:rPr lang="en-US" sz="1800" dirty="0">
                <a:solidFill>
                  <a:schemeClr val="tx1"/>
                </a:solidFill>
              </a:rPr>
              <a:t>No monetary charge can be made for the reproduced materials or any document containing them; however, a reasonable charge to cover only the cost of reproduction and distribution may be charged.</a:t>
            </a:r>
          </a:p>
          <a:p>
            <a:pPr marL="0" lvl="0" indent="0">
              <a:spcBef>
                <a:spcPts val="0"/>
              </a:spcBef>
              <a:buNone/>
              <a:tabLst>
                <a:tab pos="457200" algn="l"/>
              </a:tabLst>
            </a:pPr>
            <a:endParaRPr lang="en-US" sz="1800" dirty="0">
              <a:solidFill>
                <a:schemeClr val="tx1"/>
              </a:solidFill>
            </a:endParaRPr>
          </a:p>
          <a:p>
            <a:pPr marL="0" indent="0">
              <a:spcBef>
                <a:spcPts val="0"/>
              </a:spcBef>
              <a:buNone/>
            </a:pPr>
            <a:r>
              <a:rPr lang="en-US" sz="1800" dirty="0">
                <a:solidFill>
                  <a:schemeClr val="tx1"/>
                </a:solidFill>
              </a:rPr>
              <a:t>Private entities or persons located in Texas that are not Texas public school s, Texas Education Service Centers, or Texas charter schools or any entity, whether public or private, educational or non-educational, located outside the state of Texas MUST obtain written approval from TEA and will be required to enter into a license agreement that may involve the payment of a licensing fee or a royalty.</a:t>
            </a:r>
          </a:p>
          <a:p>
            <a:pPr marL="0" indent="0">
              <a:spcBef>
                <a:spcPts val="0"/>
              </a:spcBef>
              <a:buNone/>
            </a:pPr>
            <a:endParaRPr lang="en-US" sz="1800" dirty="0">
              <a:solidFill>
                <a:schemeClr val="tx1"/>
              </a:solidFill>
            </a:endParaRPr>
          </a:p>
          <a:p>
            <a:pPr marL="0" indent="0">
              <a:spcBef>
                <a:spcPts val="0"/>
              </a:spcBef>
              <a:buNone/>
            </a:pPr>
            <a:r>
              <a:rPr lang="en-US" sz="1800" dirty="0">
                <a:solidFill>
                  <a:schemeClr val="tx1"/>
                </a:solidFill>
              </a:rPr>
              <a:t>For information contact: Texas Education Agency, 1701 N. Congress Ave., Austin, TX 78701-1494; email: </a:t>
            </a:r>
            <a:r>
              <a:rPr lang="en-US" sz="1800" u="sng" dirty="0">
                <a:hlinkClick r:id="rId3"/>
              </a:rPr>
              <a:t>copyrights@tea.state.tx.us</a:t>
            </a:r>
            <a:r>
              <a:rPr lang="en-US" sz="1800" dirty="0"/>
              <a:t>. </a:t>
            </a:r>
          </a:p>
          <a:p>
            <a:endParaRPr lang="en-US" sz="1500" dirty="0"/>
          </a:p>
        </p:txBody>
      </p:sp>
    </p:spTree>
    <p:extLst>
      <p:ext uri="{BB962C8B-B14F-4D97-AF65-F5344CB8AC3E}">
        <p14:creationId xmlns:p14="http://schemas.microsoft.com/office/powerpoint/2010/main" val="292631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62C91-EBD2-4E20-95DE-6D3F0C75CB2D}"/>
              </a:ext>
            </a:extLst>
          </p:cNvPr>
          <p:cNvSpPr>
            <a:spLocks noGrp="1"/>
          </p:cNvSpPr>
          <p:nvPr>
            <p:ph type="title"/>
          </p:nvPr>
        </p:nvSpPr>
        <p:spPr/>
        <p:txBody>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LEAs Subject to LEA-level MOEquity</a:t>
            </a:r>
          </a:p>
        </p:txBody>
      </p:sp>
      <p:sp>
        <p:nvSpPr>
          <p:cNvPr id="3" name="Slide Number Placeholder 2">
            <a:extLst>
              <a:ext uri="{FF2B5EF4-FFF2-40B4-BE49-F238E27FC236}">
                <a16:creationId xmlns:a16="http://schemas.microsoft.com/office/drawing/2014/main" id="{CE541274-255A-4B6D-A997-215A9B159543}"/>
              </a:ext>
            </a:extLst>
          </p:cNvPr>
          <p:cNvSpPr>
            <a:spLocks noGrp="1"/>
          </p:cNvSpPr>
          <p:nvPr>
            <p:ph type="sldNum" sz="quarter" idx="12"/>
          </p:nvPr>
        </p:nvSpPr>
        <p:spPr/>
        <p:txBody>
          <a:bodyPr/>
          <a:lstStyle/>
          <a:p>
            <a:fld id="{0088AB57-2DBE-44A3-AE96-942C49E954BF}" type="slidenum">
              <a:rPr lang="en-US" smtClean="0"/>
              <a:t>5</a:t>
            </a:fld>
            <a:endParaRPr lang="en-US" dirty="0"/>
          </a:p>
        </p:txBody>
      </p:sp>
      <p:sp>
        <p:nvSpPr>
          <p:cNvPr id="4" name="Content Placeholder 3">
            <a:extLst>
              <a:ext uri="{FF2B5EF4-FFF2-40B4-BE49-F238E27FC236}">
                <a16:creationId xmlns:a16="http://schemas.microsoft.com/office/drawing/2014/main" id="{46EC6916-1C47-432A-B89B-01247A9DE013}"/>
              </a:ext>
            </a:extLst>
          </p:cNvPr>
          <p:cNvSpPr>
            <a:spLocks noGrp="1"/>
          </p:cNvSpPr>
          <p:nvPr>
            <p:ph idx="13"/>
          </p:nvPr>
        </p:nvSpPr>
        <p:spPr>
          <a:xfrm>
            <a:off x="784557" y="1406984"/>
            <a:ext cx="10515599" cy="4575175"/>
          </a:xfrm>
        </p:spPr>
        <p:txBody>
          <a:bodyPr>
            <a:normAutofit/>
          </a:bodyPr>
          <a:lstStyle/>
          <a:p>
            <a:r>
              <a:rPr lang="en-US" sz="3000" b="0" dirty="0">
                <a:latin typeface="+mn-lt"/>
              </a:rPr>
              <a:t>Applies to all local educational agencies (LEAs) that receive funding authorized by section 2001 of the ARP Act, which includes the following grant programs:</a:t>
            </a:r>
          </a:p>
          <a:p>
            <a:endParaRPr lang="en-US" sz="3000" b="0" dirty="0">
              <a:latin typeface="+mn-lt"/>
            </a:endParaRPr>
          </a:p>
          <a:p>
            <a:pPr marL="457200" indent="-457200">
              <a:buFont typeface="Arial" panose="020B0604020202020204" pitchFamily="34" charset="0"/>
              <a:buChar char="•"/>
            </a:pPr>
            <a:r>
              <a:rPr lang="en-US" b="0" dirty="0">
                <a:latin typeface="+mn-lt"/>
              </a:rPr>
              <a:t>2020–2023 ARP ESSER III</a:t>
            </a:r>
          </a:p>
          <a:p>
            <a:pPr marL="457200" indent="-457200">
              <a:buFont typeface="Arial" panose="020B0604020202020204" pitchFamily="34" charset="0"/>
              <a:buChar char="•"/>
            </a:pPr>
            <a:r>
              <a:rPr lang="en-US" b="0" dirty="0">
                <a:latin typeface="+mn-lt"/>
              </a:rPr>
              <a:t>2021–2023 ESSER Supplemental (ESSER-SUPP)</a:t>
            </a:r>
          </a:p>
          <a:p>
            <a:pPr marL="457200" indent="-457200">
              <a:buFont typeface="Arial" panose="020B0604020202020204" pitchFamily="34" charset="0"/>
              <a:buChar char="•"/>
            </a:pPr>
            <a:r>
              <a:rPr lang="en-US" b="0" dirty="0">
                <a:solidFill>
                  <a:srgbClr val="000000"/>
                </a:solidFill>
                <a:effectLst/>
                <a:latin typeface="+mn-lt"/>
                <a:ea typeface="Calibri" panose="020F0502020204030204" pitchFamily="34" charset="0"/>
              </a:rPr>
              <a:t>2021–2024 Texas COVID Learning Supports (TCLAS)</a:t>
            </a:r>
            <a:endParaRPr lang="en-US" b="0" dirty="0">
              <a:latin typeface="+mn-lt"/>
            </a:endParaRPr>
          </a:p>
          <a:p>
            <a:endParaRPr lang="en-US" dirty="0"/>
          </a:p>
        </p:txBody>
      </p:sp>
      <p:sp>
        <p:nvSpPr>
          <p:cNvPr id="5" name="TextBox 4">
            <a:extLst>
              <a:ext uri="{FF2B5EF4-FFF2-40B4-BE49-F238E27FC236}">
                <a16:creationId xmlns:a16="http://schemas.microsoft.com/office/drawing/2014/main" id="{EF9D8ED6-0F93-4A72-AFAC-14E7DADB1473}"/>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786272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77A6E-DD2A-448F-8A81-8CD5CFD6DA08}"/>
              </a:ext>
            </a:extLst>
          </p:cNvPr>
          <p:cNvSpPr>
            <a:spLocks noGrp="1"/>
          </p:cNvSpPr>
          <p:nvPr>
            <p:ph type="title"/>
          </p:nvPr>
        </p:nvSpPr>
        <p:spPr>
          <a:xfrm>
            <a:off x="1755911" y="136563"/>
            <a:ext cx="10210801" cy="1206477"/>
          </a:xfrm>
        </p:spPr>
        <p:txBody>
          <a:bodyPr/>
          <a:lstStyle/>
          <a:p>
            <a:r>
              <a:rPr lang="en-US" sz="3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Independence/Uniqueness of Federal Fiscal Compliance Requirements</a:t>
            </a:r>
          </a:p>
        </p:txBody>
      </p:sp>
      <p:sp>
        <p:nvSpPr>
          <p:cNvPr id="3" name="Slide Number Placeholder 2">
            <a:extLst>
              <a:ext uri="{FF2B5EF4-FFF2-40B4-BE49-F238E27FC236}">
                <a16:creationId xmlns:a16="http://schemas.microsoft.com/office/drawing/2014/main" id="{92723810-44F1-4CE6-930B-A972B0AA40E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dirty="0"/>
          </a:p>
        </p:txBody>
      </p:sp>
      <p:sp>
        <p:nvSpPr>
          <p:cNvPr id="4" name="Text Placeholder 3">
            <a:extLst>
              <a:ext uri="{FF2B5EF4-FFF2-40B4-BE49-F238E27FC236}">
                <a16:creationId xmlns:a16="http://schemas.microsoft.com/office/drawing/2014/main" id="{6326BBD7-2BC5-4A3D-A631-81EE5CB63FEB}"/>
              </a:ext>
            </a:extLst>
          </p:cNvPr>
          <p:cNvSpPr>
            <a:spLocks noGrp="1"/>
          </p:cNvSpPr>
          <p:nvPr>
            <p:ph type="body" idx="1"/>
          </p:nvPr>
        </p:nvSpPr>
        <p:spPr>
          <a:xfrm>
            <a:off x="423900" y="1338150"/>
            <a:ext cx="11344200" cy="4903624"/>
          </a:xfrm>
        </p:spPr>
        <p:txBody>
          <a:bodyPr/>
          <a:lstStyle/>
          <a:p>
            <a:pPr marL="6858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685800" indent="-457200">
              <a:buFont typeface="Arial" panose="020B0604020202020204" pitchFamily="34" charset="0"/>
              <a:buChar char="•"/>
            </a:pPr>
            <a:r>
              <a:rPr lang="en-US" dirty="0">
                <a:latin typeface="Arial" panose="020B0604020202020204" pitchFamily="34" charset="0"/>
                <a:cs typeface="Arial" panose="020B0604020202020204" pitchFamily="34" charset="0"/>
              </a:rPr>
              <a:t>Federal fiscal compliance requirements are tied to receipt of funding from different federal grant programs.</a:t>
            </a:r>
          </a:p>
          <a:p>
            <a:pPr marL="685800" indent="-457200">
              <a:buFont typeface="Arial" panose="020B0604020202020204" pitchFamily="34" charset="0"/>
              <a:buChar char="•"/>
            </a:pPr>
            <a:r>
              <a:rPr lang="en-US" dirty="0">
                <a:latin typeface="Arial" panose="020B0604020202020204" pitchFamily="34" charset="0"/>
                <a:cs typeface="Arial" panose="020B0604020202020204" pitchFamily="34" charset="0"/>
              </a:rPr>
              <a:t>Federal fiscal compliance requirements often use similar terminology, but each requirement is independent/unique, and compliance determinations are calculated independently/separately.</a:t>
            </a:r>
          </a:p>
          <a:p>
            <a:pPr marL="1143000" lvl="1" indent="-457200">
              <a:buFont typeface="Arial" panose="020B0604020202020204" pitchFamily="34" charset="0"/>
              <a:buChar char="•"/>
            </a:pPr>
            <a:r>
              <a:rPr lang="en-US" sz="2500" dirty="0">
                <a:latin typeface="Arial" panose="020B0604020202020204" pitchFamily="34" charset="0"/>
                <a:cs typeface="Arial" panose="020B0604020202020204" pitchFamily="34" charset="0"/>
              </a:rPr>
              <a:t>Exemption/exception criteria from one federal fiscal compliance requirements </a:t>
            </a:r>
            <a:r>
              <a:rPr lang="en-US" sz="2500" b="1" dirty="0">
                <a:latin typeface="Arial" panose="020B0604020202020204" pitchFamily="34" charset="0"/>
                <a:cs typeface="Arial" panose="020B0604020202020204" pitchFamily="34" charset="0"/>
              </a:rPr>
              <a:t>do not</a:t>
            </a:r>
            <a:r>
              <a:rPr lang="en-US" sz="2500" dirty="0">
                <a:latin typeface="Arial" panose="020B0604020202020204" pitchFamily="34" charset="0"/>
                <a:cs typeface="Arial" panose="020B0604020202020204" pitchFamily="34" charset="0"/>
              </a:rPr>
              <a:t> apply to other federal fiscal compliance requirements.</a:t>
            </a:r>
          </a:p>
          <a:p>
            <a:pPr marL="228600" indent="0"/>
            <a:endParaRPr lang="en-US" dirty="0"/>
          </a:p>
        </p:txBody>
      </p:sp>
      <p:sp>
        <p:nvSpPr>
          <p:cNvPr id="5" name="TextBox 4">
            <a:extLst>
              <a:ext uri="{FF2B5EF4-FFF2-40B4-BE49-F238E27FC236}">
                <a16:creationId xmlns:a16="http://schemas.microsoft.com/office/drawing/2014/main" id="{0C314D41-4B31-D71A-2C07-AF5913A8865E}"/>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420472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ABAF8-B33B-4177-BD80-EE3FF109234F}"/>
              </a:ext>
            </a:extLst>
          </p:cNvPr>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Automatically/Not Automatically Excepted LEAs</a:t>
            </a:r>
          </a:p>
        </p:txBody>
      </p:sp>
      <p:sp>
        <p:nvSpPr>
          <p:cNvPr id="3" name="Slide Number Placeholder 2">
            <a:extLst>
              <a:ext uri="{FF2B5EF4-FFF2-40B4-BE49-F238E27FC236}">
                <a16:creationId xmlns:a16="http://schemas.microsoft.com/office/drawing/2014/main" id="{45026798-3431-41EB-8BD3-A906D456C4F4}"/>
              </a:ext>
            </a:extLst>
          </p:cNvPr>
          <p:cNvSpPr>
            <a:spLocks noGrp="1"/>
          </p:cNvSpPr>
          <p:nvPr>
            <p:ph type="sldNum" sz="quarter" idx="12"/>
          </p:nvPr>
        </p:nvSpPr>
        <p:spPr/>
        <p:txBody>
          <a:bodyPr/>
          <a:lstStyle/>
          <a:p>
            <a:fld id="{0088AB57-2DBE-44A3-AE96-942C49E954BF}" type="slidenum">
              <a:rPr lang="en-US" smtClean="0"/>
              <a:t>7</a:t>
            </a:fld>
            <a:endParaRPr lang="en-US" dirty="0"/>
          </a:p>
        </p:txBody>
      </p:sp>
      <p:sp>
        <p:nvSpPr>
          <p:cNvPr id="4" name="Content Placeholder 3">
            <a:extLst>
              <a:ext uri="{FF2B5EF4-FFF2-40B4-BE49-F238E27FC236}">
                <a16:creationId xmlns:a16="http://schemas.microsoft.com/office/drawing/2014/main" id="{E1DC2CEC-0EDC-4E09-B9B1-FFAC9A03A0F4}"/>
              </a:ext>
            </a:extLst>
          </p:cNvPr>
          <p:cNvSpPr>
            <a:spLocks noGrp="1"/>
          </p:cNvSpPr>
          <p:nvPr>
            <p:ph idx="13"/>
          </p:nvPr>
        </p:nvSpPr>
        <p:spPr>
          <a:xfrm>
            <a:off x="838200" y="1486578"/>
            <a:ext cx="10515599" cy="4865565"/>
          </a:xfrm>
        </p:spPr>
        <p:txBody>
          <a:bodyPr>
            <a:normAutofit/>
          </a:bodyPr>
          <a:lstStyle/>
          <a:p>
            <a:pPr marL="457200" indent="-457200">
              <a:buFont typeface="Arial" panose="020B0604020202020204" pitchFamily="34" charset="0"/>
              <a:buChar char="•"/>
            </a:pPr>
            <a:r>
              <a:rPr lang="en-US" b="0" dirty="0"/>
              <a:t>Action required for LEAs that </a:t>
            </a:r>
            <a:r>
              <a:rPr lang="en-US" dirty="0"/>
              <a:t>are</a:t>
            </a:r>
            <a:r>
              <a:rPr lang="en-US" b="0" dirty="0"/>
              <a:t> correctly included on the automatic exception list:</a:t>
            </a:r>
          </a:p>
          <a:p>
            <a:pPr marL="1143000" lvl="1" indent="-457200">
              <a:buFont typeface="Arial" panose="020B0604020202020204" pitchFamily="34" charset="0"/>
              <a:buChar char="•"/>
            </a:pPr>
            <a:r>
              <a:rPr lang="en-US" sz="2800" dirty="0"/>
              <a:t>Review the list posted on the </a:t>
            </a:r>
            <a:r>
              <a:rPr lang="en-US" sz="2800" u="sng" dirty="0">
                <a:solidFill>
                  <a:srgbClr val="0563C1"/>
                </a:solidFill>
                <a:effectLst/>
                <a:latin typeface="Calibri" panose="020F0502020204030204" pitchFamily="34" charset="0"/>
                <a:ea typeface="Calibri" panose="020F0502020204030204" pitchFamily="34" charset="0"/>
                <a:hlinkClick r:id="rId2"/>
              </a:rPr>
              <a:t>LEA-level </a:t>
            </a:r>
            <a:r>
              <a:rPr lang="en-US" sz="2800" u="sng" dirty="0" err="1">
                <a:solidFill>
                  <a:srgbClr val="0563C1"/>
                </a:solidFill>
                <a:effectLst/>
                <a:latin typeface="Calibri" panose="020F0502020204030204" pitchFamily="34" charset="0"/>
                <a:ea typeface="Calibri" panose="020F0502020204030204" pitchFamily="34" charset="0"/>
                <a:hlinkClick r:id="rId2"/>
              </a:rPr>
              <a:t>MOEquity</a:t>
            </a:r>
            <a:r>
              <a:rPr lang="en-US" sz="2800" u="sng" dirty="0">
                <a:solidFill>
                  <a:srgbClr val="0563C1"/>
                </a:solidFill>
                <a:effectLst/>
                <a:latin typeface="Calibri" panose="020F0502020204030204" pitchFamily="34" charset="0"/>
                <a:ea typeface="Calibri" panose="020F0502020204030204" pitchFamily="34" charset="0"/>
                <a:hlinkClick r:id="rId2"/>
              </a:rPr>
              <a:t> webpage</a:t>
            </a:r>
            <a:r>
              <a:rPr lang="en-US" sz="2800" dirty="0"/>
              <a:t> to ensure that your LEA is included and to verify that the exception criteria is correct  </a:t>
            </a:r>
          </a:p>
          <a:p>
            <a:pPr marL="1143000" lvl="1" indent="-457200">
              <a:buFont typeface="Arial" panose="020B0604020202020204" pitchFamily="34" charset="0"/>
              <a:buChar char="•"/>
            </a:pPr>
            <a:r>
              <a:rPr lang="en-US" sz="2800" b="1" dirty="0"/>
              <a:t>No further action is needed</a:t>
            </a:r>
          </a:p>
          <a:p>
            <a:pPr marL="457200" indent="-457200">
              <a:buFont typeface="Arial" panose="020B0604020202020204" pitchFamily="34" charset="0"/>
              <a:buChar char="•"/>
            </a:pPr>
            <a:r>
              <a:rPr lang="en-US" b="0" dirty="0"/>
              <a:t>Action required for LEAs that are </a:t>
            </a:r>
            <a:r>
              <a:rPr lang="en-US" dirty="0"/>
              <a:t>included or excluded </a:t>
            </a:r>
            <a:r>
              <a:rPr lang="en-US" b="0" dirty="0"/>
              <a:t>from the automatic exception list </a:t>
            </a:r>
            <a:r>
              <a:rPr lang="en-US" dirty="0"/>
              <a:t>in error </a:t>
            </a:r>
            <a:r>
              <a:rPr lang="en-US" b="0" dirty="0"/>
              <a:t>and wish to request a reconsideration of automatic exception status: </a:t>
            </a:r>
          </a:p>
          <a:p>
            <a:pPr marL="1143000" lvl="1" indent="-457200">
              <a:buFont typeface="Arial" panose="020B0604020202020204" pitchFamily="34" charset="0"/>
              <a:buChar char="•"/>
            </a:pPr>
            <a:r>
              <a:rPr lang="en-US" sz="2800" dirty="0"/>
              <a:t>C</a:t>
            </a:r>
            <a:r>
              <a:rPr lang="en-US" sz="2800" b="0" dirty="0"/>
              <a:t>ontact the FFCR Division at </a:t>
            </a:r>
            <a:r>
              <a:rPr lang="en-US" sz="2800" b="0" dirty="0">
                <a:hlinkClick r:id="rId3"/>
              </a:rPr>
              <a:t>Compliance@tea.texas.gov</a:t>
            </a:r>
            <a:r>
              <a:rPr lang="en-US" sz="2800" b="0" dirty="0"/>
              <a:t> </a:t>
            </a:r>
            <a:endParaRPr lang="en-US" sz="2800" dirty="0"/>
          </a:p>
          <a:p>
            <a:pPr lvl="1" indent="0">
              <a:buNone/>
            </a:pPr>
            <a:r>
              <a:rPr lang="en-US" sz="2800" b="1" dirty="0"/>
              <a:t>	   by December 2, 2022</a:t>
            </a:r>
            <a:endParaRPr lang="en-US" sz="2800" b="1" dirty="0">
              <a:solidFill>
                <a:srgbClr val="FF0000"/>
              </a:solidFill>
            </a:endParaRPr>
          </a:p>
          <a:p>
            <a:endParaRPr lang="en-US" dirty="0"/>
          </a:p>
          <a:p>
            <a:pPr marL="457200" indent="-45720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E20BB7F1-B783-4BC4-A7E3-C04D23975366}"/>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1317498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0EA67-A243-4B4E-80A3-09DA8DA6D145}"/>
              </a:ext>
            </a:extLst>
          </p:cNvPr>
          <p:cNvSpPr>
            <a:spLocks noGrp="1"/>
          </p:cNvSpPr>
          <p:nvPr>
            <p:ph type="title"/>
          </p:nvPr>
        </p:nvSpPr>
        <p:spPr>
          <a:xfrm>
            <a:off x="1755912" y="243950"/>
            <a:ext cx="9597887" cy="1018319"/>
          </a:xfrm>
        </p:spPr>
        <p:txBody>
          <a:bodyPr>
            <a:normAutofit fontScale="90000"/>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MOEquity Document Submission Plan</a:t>
            </a:r>
            <a:b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(Due 12/9/22)</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C342E8A1-5681-42BB-83B0-7243E4AD8B0D}"/>
              </a:ext>
            </a:extLst>
          </p:cNvPr>
          <p:cNvSpPr>
            <a:spLocks noGrp="1"/>
          </p:cNvSpPr>
          <p:nvPr>
            <p:ph type="sldNum" sz="quarter" idx="12"/>
          </p:nvPr>
        </p:nvSpPr>
        <p:spPr/>
        <p:txBody>
          <a:bodyPr/>
          <a:lstStyle/>
          <a:p>
            <a:fld id="{0088AB57-2DBE-44A3-AE96-942C49E954BF}" type="slidenum">
              <a:rPr lang="en-US" smtClean="0"/>
              <a:t>8</a:t>
            </a:fld>
            <a:endParaRPr lang="en-US" dirty="0"/>
          </a:p>
        </p:txBody>
      </p:sp>
      <p:sp>
        <p:nvSpPr>
          <p:cNvPr id="4" name="Content Placeholder 3">
            <a:extLst>
              <a:ext uri="{FF2B5EF4-FFF2-40B4-BE49-F238E27FC236}">
                <a16:creationId xmlns:a16="http://schemas.microsoft.com/office/drawing/2014/main" id="{FFBC7CBC-28D9-46B3-B8A3-3D2B73DE454B}"/>
              </a:ext>
            </a:extLst>
          </p:cNvPr>
          <p:cNvSpPr>
            <a:spLocks noGrp="1"/>
          </p:cNvSpPr>
          <p:nvPr>
            <p:ph idx="13"/>
          </p:nvPr>
        </p:nvSpPr>
        <p:spPr>
          <a:xfrm>
            <a:off x="838200" y="1477926"/>
            <a:ext cx="10959548" cy="4874217"/>
          </a:xfrm>
        </p:spPr>
        <p:txBody>
          <a:bodyPr/>
          <a:lstStyle/>
          <a:p>
            <a:pPr>
              <a:spcBef>
                <a:spcPts val="300"/>
              </a:spcBef>
            </a:pPr>
            <a:r>
              <a:rPr lang="en-US" sz="2800" b="0" dirty="0">
                <a:effectLst/>
                <a:latin typeface="+mn-lt"/>
                <a:ea typeface="Symbol" panose="05050102010706020507" pitchFamily="18" charset="2"/>
                <a:cs typeface="Symbol" panose="05050102010706020507" pitchFamily="18" charset="2"/>
              </a:rPr>
              <a:t>LEAs that do not meet USDE’s automatic exception criteria must complete the </a:t>
            </a:r>
            <a:r>
              <a:rPr lang="en-US" dirty="0" err="1">
                <a:latin typeface="+mn-lt"/>
                <a:ea typeface="Symbol" panose="05050102010706020507" pitchFamily="18" charset="2"/>
                <a:cs typeface="Symbol" panose="05050102010706020507" pitchFamily="18" charset="2"/>
              </a:rPr>
              <a:t>MOEquity</a:t>
            </a:r>
            <a:r>
              <a:rPr lang="en-US" dirty="0">
                <a:latin typeface="+mn-lt"/>
                <a:ea typeface="Symbol" panose="05050102010706020507" pitchFamily="18" charset="2"/>
                <a:cs typeface="Symbol" panose="05050102010706020507" pitchFamily="18" charset="2"/>
              </a:rPr>
              <a:t> Document Submission Plan </a:t>
            </a:r>
            <a:r>
              <a:rPr lang="en-US" b="0" dirty="0">
                <a:latin typeface="+mn-lt"/>
                <a:ea typeface="Symbol" panose="05050102010706020507" pitchFamily="18" charset="2"/>
                <a:cs typeface="Symbol" panose="05050102010706020507" pitchFamily="18" charset="2"/>
              </a:rPr>
              <a:t>– requirements:</a:t>
            </a:r>
          </a:p>
          <a:p>
            <a:pPr marL="457200" indent="-457200">
              <a:spcBef>
                <a:spcPts val="300"/>
              </a:spcBef>
              <a:buFont typeface="Arial" panose="020B0604020202020204" pitchFamily="34" charset="0"/>
              <a:buChar char="•"/>
            </a:pPr>
            <a:r>
              <a:rPr lang="en-US" b="0" dirty="0">
                <a:latin typeface="+mn-lt"/>
                <a:ea typeface="Symbol" panose="05050102010706020507" pitchFamily="18" charset="2"/>
                <a:cs typeface="Symbol" panose="05050102010706020507" pitchFamily="18" charset="2"/>
              </a:rPr>
              <a:t>Survey completion/submission by </a:t>
            </a:r>
            <a:r>
              <a:rPr lang="en-US" dirty="0">
                <a:latin typeface="+mn-lt"/>
                <a:ea typeface="Symbol" panose="05050102010706020507" pitchFamily="18" charset="2"/>
                <a:cs typeface="Symbol" panose="05050102010706020507" pitchFamily="18" charset="2"/>
              </a:rPr>
              <a:t>December 9, 2022</a:t>
            </a:r>
            <a:endParaRPr lang="en-US" dirty="0">
              <a:solidFill>
                <a:srgbClr val="FF0000"/>
              </a:solidFill>
              <a:highlight>
                <a:srgbClr val="FFFF00"/>
              </a:highlight>
              <a:latin typeface="+mn-lt"/>
              <a:ea typeface="Symbol" panose="05050102010706020507" pitchFamily="18" charset="2"/>
              <a:cs typeface="Symbol" panose="05050102010706020507" pitchFamily="18" charset="2"/>
            </a:endParaRPr>
          </a:p>
          <a:p>
            <a:pPr marL="457200" indent="-457200">
              <a:spcBef>
                <a:spcPts val="300"/>
              </a:spcBef>
              <a:buFont typeface="Arial" panose="020B0604020202020204" pitchFamily="34" charset="0"/>
              <a:buChar char="•"/>
            </a:pPr>
            <a:r>
              <a:rPr lang="en-US" b="0" dirty="0">
                <a:latin typeface="+mn-lt"/>
                <a:ea typeface="Symbol" panose="05050102010706020507" pitchFamily="18" charset="2"/>
                <a:cs typeface="Symbol" panose="05050102010706020507" pitchFamily="18" charset="2"/>
              </a:rPr>
              <a:t>Subsequent follow-up actions</a:t>
            </a:r>
          </a:p>
          <a:p>
            <a:pPr marL="1143000" lvl="1" indent="-457200">
              <a:spcBef>
                <a:spcPts val="300"/>
              </a:spcBef>
              <a:buFont typeface="Arial" panose="020B0604020202020204" pitchFamily="34" charset="0"/>
              <a:buChar char="•"/>
            </a:pPr>
            <a:r>
              <a:rPr lang="en-US" dirty="0">
                <a:latin typeface="+mn-lt"/>
                <a:ea typeface="Symbol" panose="05050102010706020507" pitchFamily="18" charset="2"/>
                <a:cs typeface="Symbol" panose="05050102010706020507" pitchFamily="18" charset="2"/>
              </a:rPr>
              <a:t>LEA Self-certification of Exception (Appendix B) – </a:t>
            </a:r>
            <a:r>
              <a:rPr lang="en-US" b="1" dirty="0">
                <a:latin typeface="+mn-lt"/>
                <a:ea typeface="Symbol" panose="05050102010706020507" pitchFamily="18" charset="2"/>
                <a:cs typeface="Symbol" panose="05050102010706020507" pitchFamily="18" charset="2"/>
              </a:rPr>
              <a:t>no further action required</a:t>
            </a:r>
          </a:p>
          <a:p>
            <a:pPr marL="1143000" lvl="1" indent="-457200">
              <a:spcBef>
                <a:spcPts val="300"/>
              </a:spcBef>
              <a:buFont typeface="Arial" panose="020B0604020202020204" pitchFamily="34" charset="0"/>
              <a:buChar char="•"/>
            </a:pPr>
            <a:r>
              <a:rPr lang="en-US" dirty="0">
                <a:latin typeface="+mn-lt"/>
                <a:ea typeface="Symbol" panose="05050102010706020507" pitchFamily="18" charset="2"/>
                <a:cs typeface="Symbol" panose="05050102010706020507" pitchFamily="18" charset="2"/>
              </a:rPr>
              <a:t>Exception request e-mailed directly to USDE by </a:t>
            </a:r>
            <a:r>
              <a:rPr lang="en-US" b="1" dirty="0">
                <a:latin typeface="+mn-lt"/>
                <a:ea typeface="Symbol" panose="05050102010706020507" pitchFamily="18" charset="2"/>
                <a:cs typeface="Symbol" panose="05050102010706020507" pitchFamily="18" charset="2"/>
              </a:rPr>
              <a:t>December 15, 2022</a:t>
            </a:r>
            <a:r>
              <a:rPr lang="en-US" dirty="0">
                <a:latin typeface="+mn-lt"/>
                <a:ea typeface="Symbol" panose="05050102010706020507" pitchFamily="18" charset="2"/>
                <a:cs typeface="Symbol" panose="05050102010706020507" pitchFamily="18" charset="2"/>
              </a:rPr>
              <a:t>, or</a:t>
            </a:r>
          </a:p>
          <a:p>
            <a:pPr marL="1143000" lvl="1" indent="-457200">
              <a:spcBef>
                <a:spcPts val="300"/>
              </a:spcBef>
              <a:buFont typeface="Wingdings" panose="05000000000000000000" pitchFamily="2" charset="2"/>
              <a:buChar char="v"/>
            </a:pPr>
            <a:r>
              <a:rPr lang="en-US" b="0" dirty="0" err="1">
                <a:latin typeface="+mn-lt"/>
                <a:ea typeface="Symbol" panose="05050102010706020507" pitchFamily="18" charset="2"/>
                <a:cs typeface="Symbol" panose="05050102010706020507" pitchFamily="18" charset="2"/>
              </a:rPr>
              <a:t>MOEquity</a:t>
            </a:r>
            <a:r>
              <a:rPr lang="en-US" b="0" dirty="0">
                <a:latin typeface="+mn-lt"/>
                <a:ea typeface="Symbol" panose="05050102010706020507" pitchFamily="18" charset="2"/>
                <a:cs typeface="Symbol" panose="05050102010706020507" pitchFamily="18" charset="2"/>
              </a:rPr>
              <a:t> Tool submitted to TEA’s GFFC Reports and Data Collections </a:t>
            </a:r>
          </a:p>
          <a:p>
            <a:pPr lvl="1" indent="0">
              <a:spcBef>
                <a:spcPts val="300"/>
              </a:spcBef>
              <a:buNone/>
            </a:pPr>
            <a:r>
              <a:rPr lang="en-US" dirty="0">
                <a:latin typeface="+mn-lt"/>
                <a:ea typeface="Symbol" panose="05050102010706020507" pitchFamily="18" charset="2"/>
                <a:cs typeface="Symbol" panose="05050102010706020507" pitchFamily="18" charset="2"/>
              </a:rPr>
              <a:t>	    by </a:t>
            </a:r>
            <a:r>
              <a:rPr lang="en-US" b="1" dirty="0">
                <a:latin typeface="+mn-lt"/>
                <a:ea typeface="Symbol" panose="05050102010706020507" pitchFamily="18" charset="2"/>
                <a:cs typeface="Symbol" panose="05050102010706020507" pitchFamily="18" charset="2"/>
              </a:rPr>
              <a:t>January 27, 2023</a:t>
            </a:r>
          </a:p>
        </p:txBody>
      </p:sp>
      <p:sp>
        <p:nvSpPr>
          <p:cNvPr id="5" name="TextBox 4">
            <a:extLst>
              <a:ext uri="{FF2B5EF4-FFF2-40B4-BE49-F238E27FC236}">
                <a16:creationId xmlns:a16="http://schemas.microsoft.com/office/drawing/2014/main" id="{52619B91-4BB8-456D-98A4-A9424C0ECC44}"/>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300271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59BCA-67AA-41E6-81A9-8BB6024753C8}"/>
              </a:ext>
            </a:extLst>
          </p:cNvPr>
          <p:cNvSpPr>
            <a:spLocks noGrp="1"/>
          </p:cNvSpPr>
          <p:nvPr>
            <p:ph type="title"/>
          </p:nvPr>
        </p:nvSpPr>
        <p:spPr>
          <a:xfrm>
            <a:off x="1701209" y="243951"/>
            <a:ext cx="10490791" cy="710206"/>
          </a:xfrm>
        </p:spPr>
        <p:txBody>
          <a:bodyPr>
            <a:normAutofit/>
          </a:bodyPr>
          <a:lstStyle/>
          <a:p>
            <a:r>
              <a:rPr lang="en-US" sz="31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Options for LEAs that are Not Automatically Excepted</a:t>
            </a:r>
          </a:p>
        </p:txBody>
      </p:sp>
      <p:sp>
        <p:nvSpPr>
          <p:cNvPr id="3" name="Slide Number Placeholder 2">
            <a:extLst>
              <a:ext uri="{FF2B5EF4-FFF2-40B4-BE49-F238E27FC236}">
                <a16:creationId xmlns:a16="http://schemas.microsoft.com/office/drawing/2014/main" id="{EA9E9CD1-2339-46BB-BF84-BCC814E82D97}"/>
              </a:ext>
            </a:extLst>
          </p:cNvPr>
          <p:cNvSpPr>
            <a:spLocks noGrp="1"/>
          </p:cNvSpPr>
          <p:nvPr>
            <p:ph type="sldNum" sz="quarter" idx="12"/>
          </p:nvPr>
        </p:nvSpPr>
        <p:spPr/>
        <p:txBody>
          <a:bodyPr/>
          <a:lstStyle/>
          <a:p>
            <a:fld id="{0088AB57-2DBE-44A3-AE96-942C49E954BF}" type="slidenum">
              <a:rPr lang="en-US" smtClean="0"/>
              <a:t>9</a:t>
            </a:fld>
            <a:endParaRPr lang="en-US" dirty="0"/>
          </a:p>
        </p:txBody>
      </p:sp>
      <p:sp>
        <p:nvSpPr>
          <p:cNvPr id="4" name="Content Placeholder 3">
            <a:extLst>
              <a:ext uri="{FF2B5EF4-FFF2-40B4-BE49-F238E27FC236}">
                <a16:creationId xmlns:a16="http://schemas.microsoft.com/office/drawing/2014/main" id="{E6D57D5A-DC4E-4880-BEE6-B078B9AA888F}"/>
              </a:ext>
            </a:extLst>
          </p:cNvPr>
          <p:cNvSpPr>
            <a:spLocks noGrp="1"/>
          </p:cNvSpPr>
          <p:nvPr>
            <p:ph idx="13"/>
          </p:nvPr>
        </p:nvSpPr>
        <p:spPr>
          <a:xfrm>
            <a:off x="838200" y="1353014"/>
            <a:ext cx="10515599" cy="4868882"/>
          </a:xfrm>
        </p:spPr>
        <p:txBody>
          <a:bodyPr>
            <a:normAutofit/>
          </a:bodyPr>
          <a:lstStyle/>
          <a:p>
            <a:pPr marR="316230" lvl="0">
              <a:spcBef>
                <a:spcPts val="110"/>
              </a:spcBef>
              <a:spcAft>
                <a:spcPts val="0"/>
              </a:spcAft>
              <a:buSzPts val="1100"/>
              <a:tabLst>
                <a:tab pos="360045" algn="l"/>
                <a:tab pos="360680" algn="l"/>
              </a:tabLst>
            </a:pPr>
            <a:r>
              <a:rPr lang="en-US" b="0" dirty="0">
                <a:effectLst/>
                <a:latin typeface="+mn-lt"/>
                <a:ea typeface="Symbol" panose="05050102010706020507" pitchFamily="18" charset="2"/>
                <a:cs typeface="Symbol" panose="05050102010706020507" pitchFamily="18" charset="2"/>
              </a:rPr>
              <a:t>MOEquity Document Submission Plan: notifies TEA that </a:t>
            </a:r>
            <a:r>
              <a:rPr lang="en-US" b="0" dirty="0">
                <a:latin typeface="+mn-lt"/>
                <a:ea typeface="Symbol" panose="05050102010706020507" pitchFamily="18" charset="2"/>
                <a:cs typeface="Symbol" panose="05050102010706020507" pitchFamily="18" charset="2"/>
              </a:rPr>
              <a:t>an LEA that is</a:t>
            </a:r>
            <a:r>
              <a:rPr lang="en-US" b="0" dirty="0">
                <a:effectLst/>
                <a:latin typeface="+mn-lt"/>
                <a:ea typeface="Symbol" panose="05050102010706020507" pitchFamily="18" charset="2"/>
                <a:cs typeface="Symbol" panose="05050102010706020507" pitchFamily="18" charset="2"/>
              </a:rPr>
              <a:t> </a:t>
            </a:r>
            <a:r>
              <a:rPr lang="en-US" dirty="0">
                <a:effectLst/>
                <a:latin typeface="+mn-lt"/>
                <a:ea typeface="Symbol" panose="05050102010706020507" pitchFamily="18" charset="2"/>
                <a:cs typeface="Symbol" panose="05050102010706020507" pitchFamily="18" charset="2"/>
              </a:rPr>
              <a:t>not</a:t>
            </a:r>
            <a:r>
              <a:rPr lang="en-US" b="0" dirty="0">
                <a:effectLst/>
                <a:latin typeface="+mn-lt"/>
                <a:ea typeface="Symbol" panose="05050102010706020507" pitchFamily="18" charset="2"/>
                <a:cs typeface="Symbol" panose="05050102010706020507" pitchFamily="18" charset="2"/>
              </a:rPr>
              <a:t> automatically excepted is choosing one of the following to demonstrate compliance:</a:t>
            </a:r>
          </a:p>
          <a:p>
            <a:pPr marR="316230" lvl="0">
              <a:spcBef>
                <a:spcPts val="110"/>
              </a:spcBef>
              <a:spcAft>
                <a:spcPts val="0"/>
              </a:spcAft>
              <a:buSzPts val="1100"/>
              <a:tabLst>
                <a:tab pos="360045" algn="l"/>
                <a:tab pos="360680" algn="l"/>
              </a:tabLst>
            </a:pPr>
            <a:endParaRPr lang="en-US" sz="1400" b="0" dirty="0">
              <a:latin typeface="+mn-lt"/>
              <a:ea typeface="Symbol" panose="05050102010706020507" pitchFamily="18" charset="2"/>
              <a:cs typeface="Symbol" panose="05050102010706020507" pitchFamily="18" charset="2"/>
            </a:endParaRPr>
          </a:p>
          <a:p>
            <a:pPr marL="457200" indent="-457200">
              <a:buFont typeface="Arial" panose="020B0604020202020204" pitchFamily="34" charset="0"/>
              <a:buChar char="•"/>
            </a:pPr>
            <a:r>
              <a:rPr lang="en-US" sz="2800" b="1" dirty="0">
                <a:effectLst/>
                <a:latin typeface="+mn-lt"/>
                <a:ea typeface="Symbol" panose="05050102010706020507" pitchFamily="18" charset="2"/>
                <a:cs typeface="Symbol" panose="05050102010706020507" pitchFamily="18" charset="2"/>
              </a:rPr>
              <a:t>Plan 1</a:t>
            </a:r>
            <a:r>
              <a:rPr lang="en-US" sz="2800" dirty="0">
                <a:effectLst/>
                <a:latin typeface="+mn-lt"/>
                <a:ea typeface="Symbol" panose="05050102010706020507" pitchFamily="18" charset="2"/>
                <a:cs typeface="Symbol" panose="05050102010706020507" pitchFamily="18" charset="2"/>
              </a:rPr>
              <a:t>: </a:t>
            </a:r>
            <a:r>
              <a:rPr lang="en-US" sz="2800" dirty="0">
                <a:latin typeface="+mn-lt"/>
                <a:ea typeface="Symbol" panose="05050102010706020507" pitchFamily="18" charset="2"/>
                <a:cs typeface="Symbol" panose="05050102010706020507" pitchFamily="18" charset="2"/>
              </a:rPr>
              <a:t>LEA </a:t>
            </a:r>
            <a:r>
              <a:rPr lang="en-US" sz="2800" dirty="0">
                <a:effectLst/>
                <a:latin typeface="+mn-lt"/>
                <a:ea typeface="Symbol" panose="05050102010706020507" pitchFamily="18" charset="2"/>
                <a:cs typeface="Symbol" panose="05050102010706020507" pitchFamily="18" charset="2"/>
              </a:rPr>
              <a:t>Self-Certification of Exception (USDE’s Appendix B)</a:t>
            </a:r>
          </a:p>
          <a:p>
            <a:pPr marL="457200" indent="-457200">
              <a:buFont typeface="Arial" panose="020B0604020202020204" pitchFamily="34" charset="0"/>
              <a:buChar char="•"/>
            </a:pPr>
            <a:endParaRPr lang="en-US" sz="1400" b="1" dirty="0">
              <a:latin typeface="+mn-lt"/>
              <a:ea typeface="Symbol" panose="05050102010706020507" pitchFamily="18" charset="2"/>
              <a:cs typeface="Symbol" panose="05050102010706020507" pitchFamily="18" charset="2"/>
            </a:endParaRPr>
          </a:p>
          <a:p>
            <a:pPr marL="457200" indent="-457200">
              <a:buFont typeface="Arial" panose="020B0604020202020204" pitchFamily="34" charset="0"/>
              <a:buChar char="•"/>
            </a:pPr>
            <a:r>
              <a:rPr lang="en-US" sz="2800" b="1" dirty="0">
                <a:effectLst/>
                <a:latin typeface="+mn-lt"/>
                <a:ea typeface="Symbol" panose="05050102010706020507" pitchFamily="18" charset="2"/>
                <a:cs typeface="Symbol" panose="05050102010706020507" pitchFamily="18" charset="2"/>
              </a:rPr>
              <a:t>Plan 2</a:t>
            </a:r>
            <a:r>
              <a:rPr lang="en-US" sz="2800" dirty="0">
                <a:effectLst/>
                <a:latin typeface="+mn-lt"/>
                <a:ea typeface="Symbol" panose="05050102010706020507" pitchFamily="18" charset="2"/>
                <a:cs typeface="Symbol" panose="05050102010706020507" pitchFamily="18" charset="2"/>
              </a:rPr>
              <a:t>: USDE Exception Request</a:t>
            </a:r>
          </a:p>
          <a:p>
            <a:pPr marL="457200" indent="-457200">
              <a:buFont typeface="Arial" panose="020B0604020202020204" pitchFamily="34" charset="0"/>
              <a:buChar char="•"/>
            </a:pPr>
            <a:endParaRPr lang="en-US" sz="1400" b="1" dirty="0">
              <a:latin typeface="+mn-lt"/>
              <a:ea typeface="Symbol" panose="05050102010706020507" pitchFamily="18" charset="2"/>
              <a:cs typeface="Symbol" panose="05050102010706020507" pitchFamily="18" charset="2"/>
            </a:endParaRPr>
          </a:p>
          <a:p>
            <a:pPr marL="457200" indent="-457200">
              <a:buFont typeface="Arial" panose="020B0604020202020204" pitchFamily="34" charset="0"/>
              <a:buChar char="•"/>
            </a:pPr>
            <a:r>
              <a:rPr lang="en-US" sz="2800" b="1" dirty="0">
                <a:effectLst/>
                <a:latin typeface="+mn-lt"/>
                <a:ea typeface="Symbol" panose="05050102010706020507" pitchFamily="18" charset="2"/>
                <a:cs typeface="Symbol" panose="05050102010706020507" pitchFamily="18" charset="2"/>
              </a:rPr>
              <a:t>Plan 3</a:t>
            </a:r>
            <a:r>
              <a:rPr lang="en-US" sz="2800" dirty="0">
                <a:effectLst/>
                <a:latin typeface="+mn-lt"/>
                <a:ea typeface="Symbol" panose="05050102010706020507" pitchFamily="18" charset="2"/>
                <a:cs typeface="Symbol" panose="05050102010706020507" pitchFamily="18" charset="2"/>
              </a:rPr>
              <a:t>: </a:t>
            </a:r>
            <a:r>
              <a:rPr lang="en-US" sz="2800" dirty="0" err="1">
                <a:effectLst/>
                <a:latin typeface="+mn-lt"/>
                <a:ea typeface="Symbol" panose="05050102010706020507" pitchFamily="18" charset="2"/>
                <a:cs typeface="Symbol" panose="05050102010706020507" pitchFamily="18" charset="2"/>
              </a:rPr>
              <a:t>MOEquity</a:t>
            </a:r>
            <a:r>
              <a:rPr lang="en-US" sz="2800" dirty="0">
                <a:effectLst/>
                <a:latin typeface="+mn-lt"/>
                <a:ea typeface="Symbol" panose="05050102010706020507" pitchFamily="18" charset="2"/>
                <a:cs typeface="Symbol" panose="05050102010706020507" pitchFamily="18" charset="2"/>
              </a:rPr>
              <a:t> Tool</a:t>
            </a:r>
          </a:p>
          <a:p>
            <a:endParaRPr lang="en-US" dirty="0"/>
          </a:p>
        </p:txBody>
      </p:sp>
      <p:sp>
        <p:nvSpPr>
          <p:cNvPr id="5" name="TextBox 4">
            <a:extLst>
              <a:ext uri="{FF2B5EF4-FFF2-40B4-BE49-F238E27FC236}">
                <a16:creationId xmlns:a16="http://schemas.microsoft.com/office/drawing/2014/main" id="{F2A06E02-2683-4285-BB4C-52E3A17FE125}"/>
              </a:ext>
            </a:extLst>
          </p:cNvPr>
          <p:cNvSpPr txBox="1"/>
          <p:nvPr/>
        </p:nvSpPr>
        <p:spPr>
          <a:xfrm>
            <a:off x="3383620" y="6440640"/>
            <a:ext cx="5424756" cy="369332"/>
          </a:xfrm>
          <a:prstGeom prst="rect">
            <a:avLst/>
          </a:prstGeom>
          <a:noFill/>
        </p:spPr>
        <p:txBody>
          <a:bodyPr wrap="square" rtlCol="0">
            <a:spAutoFit/>
          </a:bodyPr>
          <a:lstStyle/>
          <a:p>
            <a:r>
              <a:rPr lang="en-US" dirty="0">
                <a:solidFill>
                  <a:schemeClr val="bg1"/>
                </a:solidFill>
                <a:latin typeface="Arial" panose="020B0604020202020204" pitchFamily="34" charset="0"/>
                <a:cs typeface="Arial" panose="020B0604020202020204" pitchFamily="34" charset="0"/>
              </a:rPr>
              <a:t>Federal Fiscal Compliance and Reporting Division</a:t>
            </a:r>
          </a:p>
        </p:txBody>
      </p:sp>
    </p:spTree>
    <p:extLst>
      <p:ext uri="{BB962C8B-B14F-4D97-AF65-F5344CB8AC3E}">
        <p14:creationId xmlns:p14="http://schemas.microsoft.com/office/powerpoint/2010/main" val="3038793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TEA Main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_Presentation_Template_Redesign_Final  -  Read-Only" id="{0209D5E3-172F-4D82-A3FE-EE7E50EC205E}" vid="{F89AA379-0CED-43F1-91F9-8AA427067C2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2496</TotalTime>
  <Words>4004</Words>
  <Application>Microsoft Office PowerPoint</Application>
  <PresentationFormat>Widescreen</PresentationFormat>
  <Paragraphs>401</Paragraphs>
  <Slides>44</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44</vt:i4>
      </vt:variant>
    </vt:vector>
  </HeadingPairs>
  <TitlesOfParts>
    <vt:vector size="55" baseType="lpstr">
      <vt:lpstr>Arial</vt:lpstr>
      <vt:lpstr>Calibri</vt:lpstr>
      <vt:lpstr>Calibri (Body)</vt:lpstr>
      <vt:lpstr>Calibri Light</vt:lpstr>
      <vt:lpstr>Open Sans</vt:lpstr>
      <vt:lpstr>Open Sans (Headings)</vt:lpstr>
      <vt:lpstr>Open Sans Light</vt:lpstr>
      <vt:lpstr>Symbol</vt:lpstr>
      <vt:lpstr>Wingdings</vt:lpstr>
      <vt:lpstr>Office Theme</vt:lpstr>
      <vt:lpstr>8_TEA Main Slide</vt:lpstr>
      <vt:lpstr>FY 2023 LEA-level  Maintenance of Equity (MOEquity)  Tool Overview &amp; Instructions</vt:lpstr>
      <vt:lpstr>Disclaimer</vt:lpstr>
      <vt:lpstr>Topics Covered</vt:lpstr>
      <vt:lpstr>Purpose &amp; Intent of LEA-level MOEquity</vt:lpstr>
      <vt:lpstr>LEAs Subject to LEA-level MOEquity</vt:lpstr>
      <vt:lpstr>Independence/Uniqueness of Federal Fiscal Compliance Requirements</vt:lpstr>
      <vt:lpstr>Automatically/Not Automatically Excepted LEAs</vt:lpstr>
      <vt:lpstr>MOEquity Document Submission Plan (Due 12/9/22)</vt:lpstr>
      <vt:lpstr>Options for LEAs that are Not Automatically Excepted</vt:lpstr>
      <vt:lpstr>Plan 3: MOEquity Tool</vt:lpstr>
      <vt:lpstr>Meeting MOEquity by Tool Completion</vt:lpstr>
      <vt:lpstr>Identifying “High-Poverty” Campuses</vt:lpstr>
      <vt:lpstr>LEA-level MOEquity Test Methods</vt:lpstr>
      <vt:lpstr>MOEquity Tool: Data Input &amp; Submission</vt:lpstr>
      <vt:lpstr>MOEquity Tool: LEA Required Data</vt:lpstr>
      <vt:lpstr>MOEquity Tool: LEA Required Data (cont)</vt:lpstr>
      <vt:lpstr>MOEquity Tool: LEA Required Data (cont)</vt:lpstr>
      <vt:lpstr>MOEquity Tool: ESC &amp; CDN Selection</vt:lpstr>
      <vt:lpstr>MOEquity Tool: Defining Grade Spans</vt:lpstr>
      <vt:lpstr>MOEquity Tool: Defining Grade Spans (continued)</vt:lpstr>
      <vt:lpstr>MOEquity Tool: Defining Grade Spans (continued)</vt:lpstr>
      <vt:lpstr>MOEquity Tool: Contact Information</vt:lpstr>
      <vt:lpstr>MOEquity Tool: Inputting LEA Data</vt:lpstr>
      <vt:lpstr>MOEquity Tool: Inputting LEA Data</vt:lpstr>
      <vt:lpstr>MOEquity Tool: Grade Span Identification</vt:lpstr>
      <vt:lpstr>MOEquity Tool: Low-income Percentage</vt:lpstr>
      <vt:lpstr>MOEquity Tool: FY 2022 Data to be Entered</vt:lpstr>
      <vt:lpstr>MOEquity Tool: FY 2023 Data to be Entered</vt:lpstr>
      <vt:lpstr>Tool Completion: FY 2022 &amp; FY 2023 Funding Data</vt:lpstr>
      <vt:lpstr>Tool Completion: FY 2022 &amp; FY 2023 FTE Data </vt:lpstr>
      <vt:lpstr>MOEquity Tool: High-Poverty Campuses</vt:lpstr>
      <vt:lpstr>MOEquity Tool: Compliance Summary</vt:lpstr>
      <vt:lpstr>MOEquity Tool: Compliant/Non-Compliant </vt:lpstr>
      <vt:lpstr>MOEquity Tool: Districtwide vs. Grade Span</vt:lpstr>
      <vt:lpstr>MOEquity Tool: Grade Span Identification</vt:lpstr>
      <vt:lpstr>MOEquity Tool: Grade Span Example</vt:lpstr>
      <vt:lpstr>MOEquityTool: Grade Span Summary</vt:lpstr>
      <vt:lpstr>MOEquity Tool: Non-compliant LEAs</vt:lpstr>
      <vt:lpstr>MOEquity Tool: Important Reminders</vt:lpstr>
      <vt:lpstr>MOEquity Tool: Important Reminders (continued)</vt:lpstr>
      <vt:lpstr>MOEquity Tool Submission via TEAL </vt:lpstr>
      <vt:lpstr>LEA-level MOEquity Timeline</vt:lpstr>
      <vt:lpstr>Questions and Contact Information</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2023 LEA-level Maintenance of Equity (MOEquity)  Overview &amp; Requirements</dc:title>
  <dc:creator>Garza, Luis</dc:creator>
  <cp:lastModifiedBy>Lovett, Kathryn</cp:lastModifiedBy>
  <cp:revision>7</cp:revision>
  <cp:lastPrinted>2022-08-24T18:31:08Z</cp:lastPrinted>
  <dcterms:created xsi:type="dcterms:W3CDTF">2022-08-12T13:31:00Z</dcterms:created>
  <dcterms:modified xsi:type="dcterms:W3CDTF">2022-09-28T16:13:05Z</dcterms:modified>
</cp:coreProperties>
</file>